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62"/>
  </p:notesMasterIdLst>
  <p:handoutMasterIdLst>
    <p:handoutMasterId r:id="rId63"/>
  </p:handoutMasterIdLst>
  <p:sldIdLst>
    <p:sldId id="256" r:id="rId5"/>
    <p:sldId id="259" r:id="rId6"/>
    <p:sldId id="300" r:id="rId7"/>
    <p:sldId id="317" r:id="rId8"/>
    <p:sldId id="318" r:id="rId9"/>
    <p:sldId id="319" r:id="rId10"/>
    <p:sldId id="316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21" r:id="rId22"/>
    <p:sldId id="322" r:id="rId23"/>
    <p:sldId id="323" r:id="rId24"/>
    <p:sldId id="324" r:id="rId25"/>
    <p:sldId id="325" r:id="rId26"/>
    <p:sldId id="326" r:id="rId27"/>
    <p:sldId id="305" r:id="rId28"/>
    <p:sldId id="327" r:id="rId29"/>
    <p:sldId id="320" r:id="rId30"/>
    <p:sldId id="328" r:id="rId31"/>
    <p:sldId id="329" r:id="rId32"/>
    <p:sldId id="330" r:id="rId33"/>
    <p:sldId id="331" r:id="rId34"/>
    <p:sldId id="332" r:id="rId35"/>
    <p:sldId id="333" r:id="rId36"/>
    <p:sldId id="335" r:id="rId37"/>
    <p:sldId id="334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347" r:id="rId46"/>
    <p:sldId id="343" r:id="rId47"/>
    <p:sldId id="344" r:id="rId48"/>
    <p:sldId id="345" r:id="rId49"/>
    <p:sldId id="346" r:id="rId50"/>
    <p:sldId id="348" r:id="rId51"/>
    <p:sldId id="350" r:id="rId52"/>
    <p:sldId id="351" r:id="rId53"/>
    <p:sldId id="352" r:id="rId54"/>
    <p:sldId id="354" r:id="rId55"/>
    <p:sldId id="353" r:id="rId56"/>
    <p:sldId id="349" r:id="rId57"/>
    <p:sldId id="301" r:id="rId58"/>
    <p:sldId id="303" r:id="rId59"/>
    <p:sldId id="304" r:id="rId60"/>
    <p:sldId id="260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81685" autoAdjust="0"/>
  </p:normalViewPr>
  <p:slideViewPr>
    <p:cSldViewPr snapToGrid="0">
      <p:cViewPr varScale="1">
        <p:scale>
          <a:sx n="95" d="100"/>
          <a:sy n="95" d="100"/>
        </p:scale>
        <p:origin x="12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Point Lights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D16A5CCF-1980-417E-94CB-467A72432918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aseline="0" dirty="0"/>
            <a:t>Multiple Lights</a:t>
          </a:r>
          <a:endParaRPr lang="en-US" sz="1800" dirty="0"/>
        </a:p>
      </dgm:t>
    </dgm:pt>
    <dgm:pt modelId="{0E3DB84D-AE6F-4E14-B062-F38E86D1E911}" type="parTrans" cxnId="{68C61641-0DE0-491F-A224-48763835F9A9}">
      <dgm:prSet/>
      <dgm:spPr/>
      <dgm:t>
        <a:bodyPr/>
        <a:lstStyle/>
        <a:p>
          <a:endParaRPr lang="en-CA"/>
        </a:p>
      </dgm:t>
    </dgm:pt>
    <dgm:pt modelId="{B48B75B4-1FAB-407F-BA2C-5A374EB05330}" type="sibTrans" cxnId="{68C61641-0DE0-491F-A224-48763835F9A9}">
      <dgm:prSet/>
      <dgm:spPr/>
      <dgm:t>
        <a:bodyPr/>
        <a:lstStyle/>
        <a:p>
          <a:endParaRPr lang="en-CA"/>
        </a:p>
      </dgm:t>
    </dgm:pt>
    <dgm:pt modelId="{7FA55707-59C7-4425-BF92-A7F4E2B91549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Spot Lights	</a:t>
          </a:r>
        </a:p>
      </dgm:t>
    </dgm:pt>
    <dgm:pt modelId="{19591C91-F5C8-4613-AD7A-4D16C975B3D6}" type="parTrans" cxnId="{0CF3BAE1-D97F-49FA-8841-47DF1E08FC1C}">
      <dgm:prSet/>
      <dgm:spPr/>
      <dgm:t>
        <a:bodyPr/>
        <a:lstStyle/>
        <a:p>
          <a:endParaRPr lang="en-CA"/>
        </a:p>
      </dgm:t>
    </dgm:pt>
    <dgm:pt modelId="{0017F722-132E-4298-B3EF-F981ED9DEAF4}" type="sibTrans" cxnId="{0CF3BAE1-D97F-49FA-8841-47DF1E08FC1C}">
      <dgm:prSet/>
      <dgm:spPr/>
      <dgm:t>
        <a:bodyPr/>
        <a:lstStyle/>
        <a:p>
          <a:endParaRPr lang="en-CA"/>
        </a:p>
      </dgm:t>
    </dgm:pt>
    <dgm:pt modelId="{F1FCB11B-05BE-4DD1-B882-3B3AE07855B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Materials</a:t>
          </a:r>
        </a:p>
      </dgm:t>
    </dgm:pt>
    <dgm:pt modelId="{05F43000-7C72-43CC-841D-ABF107CE0670}" type="parTrans" cxnId="{DAB3BADA-EC1B-4A31-B41F-3F452DD246BB}">
      <dgm:prSet/>
      <dgm:spPr/>
      <dgm:t>
        <a:bodyPr/>
        <a:lstStyle/>
        <a:p>
          <a:endParaRPr lang="en-CA"/>
        </a:p>
      </dgm:t>
    </dgm:pt>
    <dgm:pt modelId="{D6CC07F7-5B0A-4F32-85C2-88740E776A48}" type="sibTrans" cxnId="{DAB3BADA-EC1B-4A31-B41F-3F452DD246BB}">
      <dgm:prSet/>
      <dgm:spPr/>
      <dgm:t>
        <a:bodyPr/>
        <a:lstStyle/>
        <a:p>
          <a:endParaRPr lang="en-CA"/>
        </a:p>
      </dgm:t>
    </dgm:pt>
    <dgm:pt modelId="{F493C503-5495-483A-9F21-7D7096C57C5A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Directional Lights</a:t>
          </a:r>
        </a:p>
      </dgm:t>
    </dgm:pt>
    <dgm:pt modelId="{1B8883D8-68AD-469F-9797-ED2AC3FEC767}" type="parTrans" cxnId="{10029ECC-CC56-43E8-BBC7-0E99D54406DE}">
      <dgm:prSet/>
      <dgm:spPr/>
      <dgm:t>
        <a:bodyPr/>
        <a:lstStyle/>
        <a:p>
          <a:endParaRPr lang="en-CA"/>
        </a:p>
      </dgm:t>
    </dgm:pt>
    <dgm:pt modelId="{9258F118-207D-4EE3-8EEF-2E3DDCBDE892}" type="sibTrans" cxnId="{10029ECC-CC56-43E8-BBC7-0E99D54406DE}">
      <dgm:prSet/>
      <dgm:spPr/>
      <dgm:t>
        <a:bodyPr/>
        <a:lstStyle/>
        <a:p>
          <a:endParaRPr lang="en-CA"/>
        </a:p>
      </dgm:t>
    </dgm:pt>
    <dgm:pt modelId="{D53C5A95-7873-422C-B373-DD569D888CEC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Lighting maps</a:t>
          </a:r>
        </a:p>
      </dgm:t>
    </dgm:pt>
    <dgm:pt modelId="{A8290F8D-137B-4763-A196-7B7DF3E599B4}" type="parTrans" cxnId="{E39FD03A-43B6-4B7C-B8BB-B1C964C26774}">
      <dgm:prSet/>
      <dgm:spPr/>
      <dgm:t>
        <a:bodyPr/>
        <a:lstStyle/>
        <a:p>
          <a:endParaRPr lang="en-CA"/>
        </a:p>
      </dgm:t>
    </dgm:pt>
    <dgm:pt modelId="{FFB91D5F-A52D-4210-86E4-F65D35079236}" type="sibTrans" cxnId="{E39FD03A-43B6-4B7C-B8BB-B1C964C26774}">
      <dgm:prSet/>
      <dgm:spPr/>
      <dgm:t>
        <a:bodyPr/>
        <a:lstStyle/>
        <a:p>
          <a:endParaRPr lang="en-CA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6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6"/>
      <dgm:spPr/>
    </dgm:pt>
    <dgm:pt modelId="{429CABD1-4116-474B-81BF-735E2CA9DD00}" type="pres">
      <dgm:prSet presAssocID="{7E5AA53B-3EEE-4DE4-BB81-9044890C2946}" presName="dstNode" presStyleLbl="node1" presStyleIdx="0" presStyleCnt="6"/>
      <dgm:spPr/>
    </dgm:pt>
    <dgm:pt modelId="{167DEB00-9260-42BA-8214-501CAD060E96}" type="pres">
      <dgm:prSet presAssocID="{D53C5A95-7873-422C-B373-DD569D888CEC}" presName="text_1" presStyleLbl="node1" presStyleIdx="0" presStyleCnt="6">
        <dgm:presLayoutVars>
          <dgm:bulletEnabled val="1"/>
        </dgm:presLayoutVars>
      </dgm:prSet>
      <dgm:spPr/>
    </dgm:pt>
    <dgm:pt modelId="{ED3B0399-0549-4CA9-96DE-FD54E771155D}" type="pres">
      <dgm:prSet presAssocID="{D53C5A95-7873-422C-B373-DD569D888CEC}" presName="accent_1" presStyleCnt="0"/>
      <dgm:spPr/>
    </dgm:pt>
    <dgm:pt modelId="{4305A05D-5DD0-414B-A902-0AA19F8F8E5C}" type="pres">
      <dgm:prSet presAssocID="{D53C5A95-7873-422C-B373-DD569D888CEC}" presName="accentRepeatNode" presStyleLbl="solidFgAcc1" presStyleIdx="0" presStyleCnt="6"/>
      <dgm:spPr/>
    </dgm:pt>
    <dgm:pt modelId="{9157DE8B-DA24-4EC3-8173-71B5B03A32FD}" type="pres">
      <dgm:prSet presAssocID="{F1FCB11B-05BE-4DD1-B882-3B3AE07855B2}" presName="text_2" presStyleLbl="node1" presStyleIdx="1" presStyleCnt="6">
        <dgm:presLayoutVars>
          <dgm:bulletEnabled val="1"/>
        </dgm:presLayoutVars>
      </dgm:prSet>
      <dgm:spPr/>
    </dgm:pt>
    <dgm:pt modelId="{644A0DAE-E377-4D24-A6D1-28DC5C05EE19}" type="pres">
      <dgm:prSet presAssocID="{F1FCB11B-05BE-4DD1-B882-3B3AE07855B2}" presName="accent_2" presStyleCnt="0"/>
      <dgm:spPr/>
    </dgm:pt>
    <dgm:pt modelId="{7C8EC404-9248-492C-8BD1-8139D9A23C8E}" type="pres">
      <dgm:prSet presAssocID="{F1FCB11B-05BE-4DD1-B882-3B3AE07855B2}" presName="accentRepeatNode" presStyleLbl="solidFgAcc1" presStyleIdx="1" presStyleCnt="6"/>
      <dgm:spPr/>
    </dgm:pt>
    <dgm:pt modelId="{CDF8DA1C-F4D4-4C61-A27D-5D29C0DAA3C4}" type="pres">
      <dgm:prSet presAssocID="{F493C503-5495-483A-9F21-7D7096C57C5A}" presName="text_3" presStyleLbl="node1" presStyleIdx="2" presStyleCnt="6">
        <dgm:presLayoutVars>
          <dgm:bulletEnabled val="1"/>
        </dgm:presLayoutVars>
      </dgm:prSet>
      <dgm:spPr/>
    </dgm:pt>
    <dgm:pt modelId="{DD665B8B-6AFF-4B91-A4FA-896ED31B1DDA}" type="pres">
      <dgm:prSet presAssocID="{F493C503-5495-483A-9F21-7D7096C57C5A}" presName="accent_3" presStyleCnt="0"/>
      <dgm:spPr/>
    </dgm:pt>
    <dgm:pt modelId="{15425EE4-ECF9-4241-AE88-85AF66449EC7}" type="pres">
      <dgm:prSet presAssocID="{F493C503-5495-483A-9F21-7D7096C57C5A}" presName="accentRepeatNode" presStyleLbl="solidFgAcc1" presStyleIdx="2" presStyleCnt="6"/>
      <dgm:spPr/>
    </dgm:pt>
    <dgm:pt modelId="{16BEA458-2831-4AAF-ABD8-2664083C848A}" type="pres">
      <dgm:prSet presAssocID="{6750AC01-D39D-4F3A-9DC8-2A211EE986A2}" presName="text_4" presStyleLbl="node1" presStyleIdx="3" presStyleCnt="6">
        <dgm:presLayoutVars>
          <dgm:bulletEnabled val="1"/>
        </dgm:presLayoutVars>
      </dgm:prSet>
      <dgm:spPr/>
    </dgm:pt>
    <dgm:pt modelId="{78729774-3860-467D-90C5-238221D0512C}" type="pres">
      <dgm:prSet presAssocID="{6750AC01-D39D-4F3A-9DC8-2A211EE986A2}" presName="accent_4" presStyleCnt="0"/>
      <dgm:spPr/>
    </dgm:pt>
    <dgm:pt modelId="{07CB3071-D555-47DA-A36A-69EB91531FD8}" type="pres">
      <dgm:prSet presAssocID="{6750AC01-D39D-4F3A-9DC8-2A211EE986A2}" presName="accentRepeatNode" presStyleLbl="solidFgAcc1" presStyleIdx="3" presStyleCnt="6"/>
      <dgm:spPr/>
    </dgm:pt>
    <dgm:pt modelId="{82DA9219-1D2F-4D3A-BF56-5AF9C5DB4F06}" type="pres">
      <dgm:prSet presAssocID="{7FA55707-59C7-4425-BF92-A7F4E2B91549}" presName="text_5" presStyleLbl="node1" presStyleIdx="4" presStyleCnt="6">
        <dgm:presLayoutVars>
          <dgm:bulletEnabled val="1"/>
        </dgm:presLayoutVars>
      </dgm:prSet>
      <dgm:spPr/>
    </dgm:pt>
    <dgm:pt modelId="{5F52FDD9-EF9A-469C-A34F-1248047A8617}" type="pres">
      <dgm:prSet presAssocID="{7FA55707-59C7-4425-BF92-A7F4E2B91549}" presName="accent_5" presStyleCnt="0"/>
      <dgm:spPr/>
    </dgm:pt>
    <dgm:pt modelId="{9629B09D-13B5-4C95-8872-0CD51E7D1593}" type="pres">
      <dgm:prSet presAssocID="{7FA55707-59C7-4425-BF92-A7F4E2B91549}" presName="accentRepeatNode" presStyleLbl="solidFgAcc1" presStyleIdx="4" presStyleCnt="6"/>
      <dgm:spPr/>
    </dgm:pt>
    <dgm:pt modelId="{E7D01A15-EFC8-4433-A4F1-1E634E6ABA37}" type="pres">
      <dgm:prSet presAssocID="{D16A5CCF-1980-417E-94CB-467A72432918}" presName="text_6" presStyleLbl="node1" presStyleIdx="5" presStyleCnt="6">
        <dgm:presLayoutVars>
          <dgm:bulletEnabled val="1"/>
        </dgm:presLayoutVars>
      </dgm:prSet>
      <dgm:spPr/>
    </dgm:pt>
    <dgm:pt modelId="{E539FDA4-EE84-475D-BC42-F0787104CBD3}" type="pres">
      <dgm:prSet presAssocID="{D16A5CCF-1980-417E-94CB-467A72432918}" presName="accent_6" presStyleCnt="0"/>
      <dgm:spPr/>
    </dgm:pt>
    <dgm:pt modelId="{B4A1FE0C-4F13-49A3-ADA8-903F7BA069C6}" type="pres">
      <dgm:prSet presAssocID="{D16A5CCF-1980-417E-94CB-467A72432918}" presName="accentRepeatNode" presStyleLbl="solidFgAcc1" presStyleIdx="5" presStyleCnt="6"/>
      <dgm:spPr/>
    </dgm:pt>
  </dgm:ptLst>
  <dgm:cxnLst>
    <dgm:cxn modelId="{77214A11-C40D-4396-902E-A6D7144F1E26}" type="presOf" srcId="{D53C5A95-7873-422C-B373-DD569D888CEC}" destId="{167DEB00-9260-42BA-8214-501CAD060E96}" srcOrd="0" destOrd="0" presId="urn:microsoft.com/office/officeart/2008/layout/VerticalCurvedList"/>
    <dgm:cxn modelId="{E39FD03A-43B6-4B7C-B8BB-B1C964C26774}" srcId="{7E5AA53B-3EEE-4DE4-BB81-9044890C2946}" destId="{D53C5A95-7873-422C-B373-DD569D888CEC}" srcOrd="0" destOrd="0" parTransId="{A8290F8D-137B-4763-A196-7B7DF3E599B4}" sibTransId="{FFB91D5F-A52D-4210-86E4-F65D35079236}"/>
    <dgm:cxn modelId="{0B5DAE5F-BCDC-4BF7-A6E7-CF856886A64D}" srcId="{7E5AA53B-3EEE-4DE4-BB81-9044890C2946}" destId="{6750AC01-D39D-4F3A-9DC8-2A211EE986A2}" srcOrd="3" destOrd="0" parTransId="{720680DC-AAA4-4434-A582-60EBCC5BA355}" sibTransId="{CA077D98-8478-47EA-B6A9-99ACE60C64D4}"/>
    <dgm:cxn modelId="{68C61641-0DE0-491F-A224-48763835F9A9}" srcId="{7E5AA53B-3EEE-4DE4-BB81-9044890C2946}" destId="{D16A5CCF-1980-417E-94CB-467A72432918}" srcOrd="5" destOrd="0" parTransId="{0E3DB84D-AE6F-4E14-B062-F38E86D1E911}" sibTransId="{B48B75B4-1FAB-407F-BA2C-5A374EB05330}"/>
    <dgm:cxn modelId="{CD103E71-CD25-4D6A-9D30-4F2FBC9F1332}" type="presOf" srcId="{FFB91D5F-A52D-4210-86E4-F65D35079236}" destId="{D79B43FC-100B-4A0D-A4D5-0D2D04B99064}" srcOrd="0" destOrd="0" presId="urn:microsoft.com/office/officeart/2008/layout/VerticalCurvedList"/>
    <dgm:cxn modelId="{E1310E77-FDB8-4406-AB52-227842533934}" type="presOf" srcId="{7FA55707-59C7-4425-BF92-A7F4E2B91549}" destId="{82DA9219-1D2F-4D3A-BF56-5AF9C5DB4F06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33097A94-DD79-4DFE-B5F8-1D6774F7B67D}" type="presOf" srcId="{D16A5CCF-1980-417E-94CB-467A72432918}" destId="{E7D01A15-EFC8-4433-A4F1-1E634E6ABA37}" srcOrd="0" destOrd="0" presId="urn:microsoft.com/office/officeart/2008/layout/VerticalCurvedList"/>
    <dgm:cxn modelId="{527D94C3-9E50-4D8C-8D37-F894787029A3}" type="presOf" srcId="{F493C503-5495-483A-9F21-7D7096C57C5A}" destId="{CDF8DA1C-F4D4-4C61-A27D-5D29C0DAA3C4}" srcOrd="0" destOrd="0" presId="urn:microsoft.com/office/officeart/2008/layout/VerticalCurvedList"/>
    <dgm:cxn modelId="{10029ECC-CC56-43E8-BBC7-0E99D54406DE}" srcId="{7E5AA53B-3EEE-4DE4-BB81-9044890C2946}" destId="{F493C503-5495-483A-9F21-7D7096C57C5A}" srcOrd="2" destOrd="0" parTransId="{1B8883D8-68AD-469F-9797-ED2AC3FEC767}" sibTransId="{9258F118-207D-4EE3-8EEF-2E3DDCBDE892}"/>
    <dgm:cxn modelId="{DAB3BADA-EC1B-4A31-B41F-3F452DD246BB}" srcId="{7E5AA53B-3EEE-4DE4-BB81-9044890C2946}" destId="{F1FCB11B-05BE-4DD1-B882-3B3AE07855B2}" srcOrd="1" destOrd="0" parTransId="{05F43000-7C72-43CC-841D-ABF107CE0670}" sibTransId="{D6CC07F7-5B0A-4F32-85C2-88740E776A48}"/>
    <dgm:cxn modelId="{E95076DB-DA1D-4426-AF6D-09E514E2F69B}" type="presOf" srcId="{F1FCB11B-05BE-4DD1-B882-3B3AE07855B2}" destId="{9157DE8B-DA24-4EC3-8173-71B5B03A32FD}" srcOrd="0" destOrd="0" presId="urn:microsoft.com/office/officeart/2008/layout/VerticalCurvedList"/>
    <dgm:cxn modelId="{0CF3BAE1-D97F-49FA-8841-47DF1E08FC1C}" srcId="{7E5AA53B-3EEE-4DE4-BB81-9044890C2946}" destId="{7FA55707-59C7-4425-BF92-A7F4E2B91549}" srcOrd="4" destOrd="0" parTransId="{19591C91-F5C8-4613-AD7A-4D16C975B3D6}" sibTransId="{0017F722-132E-4298-B3EF-F981ED9DEAF4}"/>
    <dgm:cxn modelId="{42DCF8F3-FDBC-4F03-9B81-4F366081BE0F}" type="presOf" srcId="{6750AC01-D39D-4F3A-9DC8-2A211EE986A2}" destId="{16BEA458-2831-4AAF-ABD8-2664083C848A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C405D84F-D8DE-452B-AD72-0332FAF13459}" type="presParOf" srcId="{90561C55-3C6E-4D53-85E1-2C50BCDDA392}" destId="{167DEB00-9260-42BA-8214-501CAD060E96}" srcOrd="1" destOrd="0" presId="urn:microsoft.com/office/officeart/2008/layout/VerticalCurvedList"/>
    <dgm:cxn modelId="{B817DA8C-7C22-4D05-AAB7-B671EF4CB535}" type="presParOf" srcId="{90561C55-3C6E-4D53-85E1-2C50BCDDA392}" destId="{ED3B0399-0549-4CA9-96DE-FD54E771155D}" srcOrd="2" destOrd="0" presId="urn:microsoft.com/office/officeart/2008/layout/VerticalCurvedList"/>
    <dgm:cxn modelId="{7ABBFD6E-1757-47B8-A2B6-9B18DA9EDAC6}" type="presParOf" srcId="{ED3B0399-0549-4CA9-96DE-FD54E771155D}" destId="{4305A05D-5DD0-414B-A902-0AA19F8F8E5C}" srcOrd="0" destOrd="0" presId="urn:microsoft.com/office/officeart/2008/layout/VerticalCurvedList"/>
    <dgm:cxn modelId="{7EA1F633-DEA1-4C7B-B05A-D3446745FAC8}" type="presParOf" srcId="{90561C55-3C6E-4D53-85E1-2C50BCDDA392}" destId="{9157DE8B-DA24-4EC3-8173-71B5B03A32FD}" srcOrd="3" destOrd="0" presId="urn:microsoft.com/office/officeart/2008/layout/VerticalCurvedList"/>
    <dgm:cxn modelId="{85D4BF1E-D8DB-46E4-AFB0-37DF9F916E2E}" type="presParOf" srcId="{90561C55-3C6E-4D53-85E1-2C50BCDDA392}" destId="{644A0DAE-E377-4D24-A6D1-28DC5C05EE19}" srcOrd="4" destOrd="0" presId="urn:microsoft.com/office/officeart/2008/layout/VerticalCurvedList"/>
    <dgm:cxn modelId="{BA0B28E9-71B4-436D-AE6C-BEE6B5FF833A}" type="presParOf" srcId="{644A0DAE-E377-4D24-A6D1-28DC5C05EE19}" destId="{7C8EC404-9248-492C-8BD1-8139D9A23C8E}" srcOrd="0" destOrd="0" presId="urn:microsoft.com/office/officeart/2008/layout/VerticalCurvedList"/>
    <dgm:cxn modelId="{41E0705A-4CCE-43ED-8807-EC363896EE64}" type="presParOf" srcId="{90561C55-3C6E-4D53-85E1-2C50BCDDA392}" destId="{CDF8DA1C-F4D4-4C61-A27D-5D29C0DAA3C4}" srcOrd="5" destOrd="0" presId="urn:microsoft.com/office/officeart/2008/layout/VerticalCurvedList"/>
    <dgm:cxn modelId="{A1B3C5FE-DEEE-44B2-9FE6-972AF5DFFE82}" type="presParOf" srcId="{90561C55-3C6E-4D53-85E1-2C50BCDDA392}" destId="{DD665B8B-6AFF-4B91-A4FA-896ED31B1DDA}" srcOrd="6" destOrd="0" presId="urn:microsoft.com/office/officeart/2008/layout/VerticalCurvedList"/>
    <dgm:cxn modelId="{6C6B9046-A1F3-4810-BBE3-2F153FA8A534}" type="presParOf" srcId="{DD665B8B-6AFF-4B91-A4FA-896ED31B1DDA}" destId="{15425EE4-ECF9-4241-AE88-85AF66449EC7}" srcOrd="0" destOrd="0" presId="urn:microsoft.com/office/officeart/2008/layout/VerticalCurvedList"/>
    <dgm:cxn modelId="{A98CDEB0-758A-4C95-947A-7730582EFF3C}" type="presParOf" srcId="{90561C55-3C6E-4D53-85E1-2C50BCDDA392}" destId="{16BEA458-2831-4AAF-ABD8-2664083C848A}" srcOrd="7" destOrd="0" presId="urn:microsoft.com/office/officeart/2008/layout/VerticalCurvedList"/>
    <dgm:cxn modelId="{8A841B48-28BF-4865-958A-69641422CC7A}" type="presParOf" srcId="{90561C55-3C6E-4D53-85E1-2C50BCDDA392}" destId="{78729774-3860-467D-90C5-238221D0512C}" srcOrd="8" destOrd="0" presId="urn:microsoft.com/office/officeart/2008/layout/VerticalCurvedList"/>
    <dgm:cxn modelId="{D8E2CDAF-4C15-45A0-9042-0D8BFD4FE03D}" type="presParOf" srcId="{78729774-3860-467D-90C5-238221D0512C}" destId="{07CB3071-D555-47DA-A36A-69EB91531FD8}" srcOrd="0" destOrd="0" presId="urn:microsoft.com/office/officeart/2008/layout/VerticalCurvedList"/>
    <dgm:cxn modelId="{3A4AAB26-71F8-48AD-AED4-A233E99C67D8}" type="presParOf" srcId="{90561C55-3C6E-4D53-85E1-2C50BCDDA392}" destId="{82DA9219-1D2F-4D3A-BF56-5AF9C5DB4F06}" srcOrd="9" destOrd="0" presId="urn:microsoft.com/office/officeart/2008/layout/VerticalCurvedList"/>
    <dgm:cxn modelId="{1D678042-83C8-4952-8850-B61E464FB1A3}" type="presParOf" srcId="{90561C55-3C6E-4D53-85E1-2C50BCDDA392}" destId="{5F52FDD9-EF9A-469C-A34F-1248047A8617}" srcOrd="10" destOrd="0" presId="urn:microsoft.com/office/officeart/2008/layout/VerticalCurvedList"/>
    <dgm:cxn modelId="{17698624-D33A-4A44-8A32-BD4093F7C893}" type="presParOf" srcId="{5F52FDD9-EF9A-469C-A34F-1248047A8617}" destId="{9629B09D-13B5-4C95-8872-0CD51E7D1593}" srcOrd="0" destOrd="0" presId="urn:microsoft.com/office/officeart/2008/layout/VerticalCurvedList"/>
    <dgm:cxn modelId="{6A85E75F-3654-436E-A777-76C6FF346A09}" type="presParOf" srcId="{90561C55-3C6E-4D53-85E1-2C50BCDDA392}" destId="{E7D01A15-EFC8-4433-A4F1-1E634E6ABA37}" srcOrd="11" destOrd="0" presId="urn:microsoft.com/office/officeart/2008/layout/VerticalCurvedList"/>
    <dgm:cxn modelId="{CCA97FA6-72FA-4293-B805-65BBD15C843F}" type="presParOf" srcId="{90561C55-3C6E-4D53-85E1-2C50BCDDA392}" destId="{E539FDA4-EE84-475D-BC42-F0787104CBD3}" srcOrd="12" destOrd="0" presId="urn:microsoft.com/office/officeart/2008/layout/VerticalCurvedList"/>
    <dgm:cxn modelId="{167F8AD1-1FC9-457E-9E71-42A2FE4472C7}" type="presParOf" srcId="{E539FDA4-EE84-475D-BC42-F0787104CBD3}" destId="{B4A1FE0C-4F13-49A3-ADA8-903F7BA069C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7DEB00-9260-42BA-8214-501CAD060E96}">
      <dsp:nvSpPr>
        <dsp:cNvPr id="0" name=""/>
        <dsp:cNvSpPr/>
      </dsp:nvSpPr>
      <dsp:spPr>
        <a:xfrm>
          <a:off x="288790" y="187676"/>
          <a:ext cx="6518168" cy="37521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782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Lighting maps</a:t>
          </a:r>
        </a:p>
      </dsp:txBody>
      <dsp:txXfrm>
        <a:off x="288790" y="187676"/>
        <a:ext cx="6518168" cy="375211"/>
      </dsp:txXfrm>
    </dsp:sp>
    <dsp:sp modelId="{4305A05D-5DD0-414B-A902-0AA19F8F8E5C}">
      <dsp:nvSpPr>
        <dsp:cNvPr id="0" name=""/>
        <dsp:cNvSpPr/>
      </dsp:nvSpPr>
      <dsp:spPr>
        <a:xfrm>
          <a:off x="54283" y="140775"/>
          <a:ext cx="469014" cy="469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57DE8B-DA24-4EC3-8173-71B5B03A32FD}">
      <dsp:nvSpPr>
        <dsp:cNvPr id="0" name=""/>
        <dsp:cNvSpPr/>
      </dsp:nvSpPr>
      <dsp:spPr>
        <a:xfrm>
          <a:off x="597427" y="750422"/>
          <a:ext cx="6209531" cy="37521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782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Materials</a:t>
          </a:r>
        </a:p>
      </dsp:txBody>
      <dsp:txXfrm>
        <a:off x="597427" y="750422"/>
        <a:ext cx="6209531" cy="375211"/>
      </dsp:txXfrm>
    </dsp:sp>
    <dsp:sp modelId="{7C8EC404-9248-492C-8BD1-8139D9A23C8E}">
      <dsp:nvSpPr>
        <dsp:cNvPr id="0" name=""/>
        <dsp:cNvSpPr/>
      </dsp:nvSpPr>
      <dsp:spPr>
        <a:xfrm>
          <a:off x="362920" y="703521"/>
          <a:ext cx="469014" cy="469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F8DA1C-F4D4-4C61-A27D-5D29C0DAA3C4}">
      <dsp:nvSpPr>
        <dsp:cNvPr id="0" name=""/>
        <dsp:cNvSpPr/>
      </dsp:nvSpPr>
      <dsp:spPr>
        <a:xfrm>
          <a:off x="738559" y="1313168"/>
          <a:ext cx="6068399" cy="37521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782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Directional Lights</a:t>
          </a:r>
        </a:p>
      </dsp:txBody>
      <dsp:txXfrm>
        <a:off x="738559" y="1313168"/>
        <a:ext cx="6068399" cy="375211"/>
      </dsp:txXfrm>
    </dsp:sp>
    <dsp:sp modelId="{15425EE4-ECF9-4241-AE88-85AF66449EC7}">
      <dsp:nvSpPr>
        <dsp:cNvPr id="0" name=""/>
        <dsp:cNvSpPr/>
      </dsp:nvSpPr>
      <dsp:spPr>
        <a:xfrm>
          <a:off x="504052" y="1266267"/>
          <a:ext cx="469014" cy="469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BEA458-2831-4AAF-ABD8-2664083C848A}">
      <dsp:nvSpPr>
        <dsp:cNvPr id="0" name=""/>
        <dsp:cNvSpPr/>
      </dsp:nvSpPr>
      <dsp:spPr>
        <a:xfrm>
          <a:off x="738559" y="1875558"/>
          <a:ext cx="6068399" cy="37521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782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Point Lights</a:t>
          </a:r>
        </a:p>
      </dsp:txBody>
      <dsp:txXfrm>
        <a:off x="738559" y="1875558"/>
        <a:ext cx="6068399" cy="375211"/>
      </dsp:txXfrm>
    </dsp:sp>
    <dsp:sp modelId="{07CB3071-D555-47DA-A36A-69EB91531FD8}">
      <dsp:nvSpPr>
        <dsp:cNvPr id="0" name=""/>
        <dsp:cNvSpPr/>
      </dsp:nvSpPr>
      <dsp:spPr>
        <a:xfrm>
          <a:off x="504052" y="1828656"/>
          <a:ext cx="469014" cy="469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DA9219-1D2F-4D3A-BF56-5AF9C5DB4F06}">
      <dsp:nvSpPr>
        <dsp:cNvPr id="0" name=""/>
        <dsp:cNvSpPr/>
      </dsp:nvSpPr>
      <dsp:spPr>
        <a:xfrm>
          <a:off x="597427" y="2438303"/>
          <a:ext cx="6209531" cy="37521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782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Spot Lights	</a:t>
          </a:r>
        </a:p>
      </dsp:txBody>
      <dsp:txXfrm>
        <a:off x="597427" y="2438303"/>
        <a:ext cx="6209531" cy="375211"/>
      </dsp:txXfrm>
    </dsp:sp>
    <dsp:sp modelId="{9629B09D-13B5-4C95-8872-0CD51E7D1593}">
      <dsp:nvSpPr>
        <dsp:cNvPr id="0" name=""/>
        <dsp:cNvSpPr/>
      </dsp:nvSpPr>
      <dsp:spPr>
        <a:xfrm>
          <a:off x="362920" y="2391402"/>
          <a:ext cx="469014" cy="469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D01A15-EFC8-4433-A4F1-1E634E6ABA37}">
      <dsp:nvSpPr>
        <dsp:cNvPr id="0" name=""/>
        <dsp:cNvSpPr/>
      </dsp:nvSpPr>
      <dsp:spPr>
        <a:xfrm>
          <a:off x="288790" y="3001049"/>
          <a:ext cx="6518168" cy="37521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7824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/>
            <a:t>Multiple Lights</a:t>
          </a:r>
          <a:endParaRPr lang="en-US" sz="1800" kern="1200" dirty="0"/>
        </a:p>
      </dsp:txBody>
      <dsp:txXfrm>
        <a:off x="288790" y="3001049"/>
        <a:ext cx="6518168" cy="375211"/>
      </dsp:txXfrm>
    </dsp:sp>
    <dsp:sp modelId="{B4A1FE0C-4F13-49A3-ADA8-903F7BA069C6}">
      <dsp:nvSpPr>
        <dsp:cNvPr id="0" name=""/>
        <dsp:cNvSpPr/>
      </dsp:nvSpPr>
      <dsp:spPr>
        <a:xfrm>
          <a:off x="54283" y="2954148"/>
          <a:ext cx="469014" cy="469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11/11/2022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11/11/2022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57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432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92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844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5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028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428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213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57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587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1426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8460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30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290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6275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769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3092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453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6539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468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992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40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1247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6481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3624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344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7461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4515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4748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052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381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3059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1419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1827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460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3197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8374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6573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2756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3600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5746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615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301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4441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111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2587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891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1650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291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7182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47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67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436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14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Advanced Lighting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5"/>
            <a:ext cx="10993546" cy="89524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7CEBFF"/>
                </a:solidFill>
              </a:rPr>
              <a:t>3D Graphics and Gamification</a:t>
            </a:r>
            <a:endParaRPr lang="en-US" dirty="0">
              <a:solidFill>
                <a:srgbClr val="7CEBFF"/>
              </a:solidFill>
            </a:endParaRPr>
          </a:p>
          <a:p>
            <a:r>
              <a:rPr lang="en-US" dirty="0">
                <a:solidFill>
                  <a:srgbClr val="7CEBFF"/>
                </a:solidFill>
              </a:rPr>
              <a:t>dr. Riaan </a:t>
            </a:r>
            <a:r>
              <a:rPr lang="en-US" dirty="0" err="1">
                <a:solidFill>
                  <a:srgbClr val="7CEBFF"/>
                </a:solidFill>
              </a:rPr>
              <a:t>oberholzer</a:t>
            </a:r>
            <a:endParaRPr lang="en-US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4073224" cy="1055075"/>
          </a:xfrm>
        </p:spPr>
        <p:txBody>
          <a:bodyPr>
            <a:norm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Materials and lights – 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shader.h</a:t>
            </a: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9B10C-C00C-4029-B541-8C9B0E508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866591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C3D6F8F-EA26-47C4-8133-FDE6F30EC54D}"/>
              </a:ext>
            </a:extLst>
          </p:cNvPr>
          <p:cNvSpPr txBox="1">
            <a:spLocks/>
          </p:cNvSpPr>
          <p:nvPr/>
        </p:nvSpPr>
        <p:spPr>
          <a:xfrm>
            <a:off x="421824" y="2011680"/>
            <a:ext cx="5284914" cy="4466238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Remove the sampler members and accessors (they are part of the materials now)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Add a </a:t>
            </a:r>
            <a:r>
              <a:rPr lang="en-US" sz="3200" i="1" dirty="0" err="1">
                <a:latin typeface="Calibri" panose="020F0502020204030204" pitchFamily="34" charset="0"/>
                <a:cs typeface="Calibri" panose="020F0502020204030204" pitchFamily="34" charset="0"/>
              </a:rPr>
              <a:t>SetTextureSampler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method </a:t>
            </a:r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DF523C-5BAD-4635-9054-0D8461F37FB3}"/>
              </a:ext>
            </a:extLst>
          </p:cNvPr>
          <p:cNvSpPr/>
          <p:nvPr/>
        </p:nvSpPr>
        <p:spPr>
          <a:xfrm>
            <a:off x="6288415" y="3338111"/>
            <a:ext cx="5674176" cy="15423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5970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4073224" cy="1055075"/>
          </a:xfrm>
        </p:spPr>
        <p:txBody>
          <a:bodyPr>
            <a:norm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Materials and lights – shader.CPP (1/2)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D21B8-6D09-4174-8035-59F194115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461" y="1335950"/>
            <a:ext cx="7714888" cy="5444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F7516C-1173-4C24-BCF6-8B7D44FC02CB}"/>
              </a:ext>
            </a:extLst>
          </p:cNvPr>
          <p:cNvSpPr/>
          <p:nvPr/>
        </p:nvSpPr>
        <p:spPr>
          <a:xfrm>
            <a:off x="4219460" y="4891489"/>
            <a:ext cx="7667740" cy="188388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581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4073224" cy="1055075"/>
          </a:xfrm>
        </p:spPr>
        <p:txBody>
          <a:bodyPr>
            <a:norm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Materials and lights – shader.CPP (2/2)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E0E41A0-E3E5-4ADA-9C0D-ED543DACCC12}"/>
              </a:ext>
            </a:extLst>
          </p:cNvPr>
          <p:cNvSpPr txBox="1">
            <a:spLocks/>
          </p:cNvSpPr>
          <p:nvPr/>
        </p:nvSpPr>
        <p:spPr>
          <a:xfrm>
            <a:off x="421823" y="2011680"/>
            <a:ext cx="10584027" cy="4466238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Remove the code getting the 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sampler locations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LoadAttributes</a:t>
            </a:r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B1B7AC-5097-4325-9FFF-16E0C8CE5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01" y="3664747"/>
            <a:ext cx="9923669" cy="1722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754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4073224" cy="1055075"/>
          </a:xfrm>
        </p:spPr>
        <p:txBody>
          <a:bodyPr>
            <a:norm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Materials and lights – MESH.CPP (1/3)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E0E41A0-E3E5-4ADA-9C0D-ED543DACCC12}"/>
              </a:ext>
            </a:extLst>
          </p:cNvPr>
          <p:cNvSpPr txBox="1">
            <a:spLocks/>
          </p:cNvSpPr>
          <p:nvPr/>
        </p:nvSpPr>
        <p:spPr>
          <a:xfrm>
            <a:off x="421823" y="2011680"/>
            <a:ext cx="10584027" cy="4466238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79425-A9D6-4623-AB59-9B14E12F4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305" y="0"/>
            <a:ext cx="736169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444887-D1D7-4749-8977-FD9B88A01ACB}"/>
              </a:ext>
            </a:extLst>
          </p:cNvPr>
          <p:cNvSpPr/>
          <p:nvPr/>
        </p:nvSpPr>
        <p:spPr>
          <a:xfrm>
            <a:off x="5089793" y="5144876"/>
            <a:ext cx="4351662" cy="64999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4812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831FD84-39BD-43C2-8D05-A9B3D0E9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390" y="2053033"/>
            <a:ext cx="8207567" cy="466704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4073224" cy="1055075"/>
          </a:xfrm>
        </p:spPr>
        <p:txBody>
          <a:bodyPr>
            <a:norm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Materials and lights – MESH.CPP (2/3)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E0E41A0-E3E5-4ADA-9C0D-ED543DACCC12}"/>
              </a:ext>
            </a:extLst>
          </p:cNvPr>
          <p:cNvSpPr txBox="1">
            <a:spLocks/>
          </p:cNvSpPr>
          <p:nvPr/>
        </p:nvSpPr>
        <p:spPr>
          <a:xfrm>
            <a:off x="421823" y="2011680"/>
            <a:ext cx="10584027" cy="4466238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430E31-DC29-42CF-B98E-6DDBDF25AE47}"/>
              </a:ext>
            </a:extLst>
          </p:cNvPr>
          <p:cNvSpPr/>
          <p:nvPr/>
        </p:nvSpPr>
        <p:spPr>
          <a:xfrm>
            <a:off x="2500830" y="4428781"/>
            <a:ext cx="7856534" cy="209049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7644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4073224" cy="1055075"/>
          </a:xfrm>
        </p:spPr>
        <p:txBody>
          <a:bodyPr>
            <a:norm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Materials and lights – MESH.CPP (3/3)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E0E41A0-E3E5-4ADA-9C0D-ED543DACCC12}"/>
              </a:ext>
            </a:extLst>
          </p:cNvPr>
          <p:cNvSpPr txBox="1">
            <a:spLocks/>
          </p:cNvSpPr>
          <p:nvPr/>
        </p:nvSpPr>
        <p:spPr>
          <a:xfrm>
            <a:off x="421823" y="2011680"/>
            <a:ext cx="10584027" cy="4466238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5A360-04A9-44D7-AD1F-6F7ED82A2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546" y="0"/>
            <a:ext cx="596111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566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4073224" cy="1055075"/>
          </a:xfrm>
        </p:spPr>
        <p:txBody>
          <a:bodyPr>
            <a:norm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Materials and lights – 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GameController.cpP</a:t>
            </a: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E0E41A0-E3E5-4ADA-9C0D-ED543DACCC12}"/>
              </a:ext>
            </a:extLst>
          </p:cNvPr>
          <p:cNvSpPr txBox="1">
            <a:spLocks/>
          </p:cNvSpPr>
          <p:nvPr/>
        </p:nvSpPr>
        <p:spPr>
          <a:xfrm>
            <a:off x="421823" y="2011680"/>
            <a:ext cx="10584027" cy="4466238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C73987-2403-40A9-9C91-09F6BB0CE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984" y="380082"/>
            <a:ext cx="7453724" cy="6260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75AA48-346D-4CCA-95D8-715A1D04DFB6}"/>
              </a:ext>
            </a:extLst>
          </p:cNvPr>
          <p:cNvSpPr/>
          <p:nvPr/>
        </p:nvSpPr>
        <p:spPr>
          <a:xfrm>
            <a:off x="4814371" y="2236424"/>
            <a:ext cx="3327094" cy="18728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3603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9"/>
            <a:ext cx="7565571" cy="647450"/>
          </a:xfrm>
        </p:spPr>
        <p:txBody>
          <a:bodyPr>
            <a:norm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Materials and lights – OUTPUT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E0E41A0-E3E5-4ADA-9C0D-ED543DACCC12}"/>
              </a:ext>
            </a:extLst>
          </p:cNvPr>
          <p:cNvSpPr txBox="1">
            <a:spLocks/>
          </p:cNvSpPr>
          <p:nvPr/>
        </p:nvSpPr>
        <p:spPr>
          <a:xfrm>
            <a:off x="421823" y="2011680"/>
            <a:ext cx="10584027" cy="4466238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3BD7B-15CE-46FD-8FDC-094AF54F1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50" y="1536392"/>
            <a:ext cx="9819700" cy="4941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6101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9"/>
            <a:ext cx="7565571" cy="647450"/>
          </a:xfrm>
        </p:spPr>
        <p:txBody>
          <a:bodyPr>
            <a:norm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Materials and lights – multiple cubes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51F731-42CB-47D3-8E69-9AB2646F96B9}"/>
              </a:ext>
            </a:extLst>
          </p:cNvPr>
          <p:cNvSpPr txBox="1">
            <a:spLocks/>
          </p:cNvSpPr>
          <p:nvPr/>
        </p:nvSpPr>
        <p:spPr>
          <a:xfrm>
            <a:off x="421824" y="2011680"/>
            <a:ext cx="11183686" cy="4658447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Let’s see how the light affects multiple cubes in a scene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For this, we will add a vector of cubes to our game controller</a:t>
            </a:r>
          </a:p>
          <a:p>
            <a:r>
              <a:rPr lang="en-CA" sz="3000" dirty="0">
                <a:latin typeface="Calibri" panose="020F0502020204030204" pitchFamily="34" charset="0"/>
                <a:cs typeface="Calibri" panose="020F0502020204030204" pitchFamily="34" charset="0"/>
              </a:rPr>
              <a:t>We will add 10 cubes and also randomize the positions of the cubes in the scene</a:t>
            </a:r>
          </a:p>
        </p:txBody>
      </p:sp>
    </p:spTree>
    <p:extLst>
      <p:ext uri="{BB962C8B-B14F-4D97-AF65-F5344CB8AC3E}">
        <p14:creationId xmlns:p14="http://schemas.microsoft.com/office/powerpoint/2010/main" val="3716239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9"/>
            <a:ext cx="10925717" cy="757618"/>
          </a:xfrm>
        </p:spPr>
        <p:txBody>
          <a:bodyPr>
            <a:norm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Materials and lights – multiple cubes – 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gamecontroller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.h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A3FE3-77CD-4BAE-B4C3-7600E9014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431" y="1487277"/>
            <a:ext cx="4507137" cy="5351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D0C299-8B7A-440F-992B-04024B61C3E5}"/>
              </a:ext>
            </a:extLst>
          </p:cNvPr>
          <p:cNvSpPr/>
          <p:nvPr/>
        </p:nvSpPr>
        <p:spPr>
          <a:xfrm>
            <a:off x="4109292" y="5871990"/>
            <a:ext cx="1986708" cy="17627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3582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outline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4046162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9"/>
            <a:ext cx="10925717" cy="757618"/>
          </a:xfrm>
        </p:spPr>
        <p:txBody>
          <a:bodyPr>
            <a:normAutofit fontScale="90000"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Materials and lights – multiple cubes – 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gamecontroller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.CPP (1/3)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D0869-F1E5-48DD-BABE-57A42ED92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25" y="2082189"/>
            <a:ext cx="10265150" cy="43853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8A2476-8C74-4DE9-8941-40CFB5249E38}"/>
              </a:ext>
            </a:extLst>
          </p:cNvPr>
          <p:cNvSpPr/>
          <p:nvPr/>
        </p:nvSpPr>
        <p:spPr>
          <a:xfrm>
            <a:off x="1233889" y="5563518"/>
            <a:ext cx="1255923" cy="19830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7EE443-17D3-4024-BCA3-85095C7D35D4}"/>
              </a:ext>
            </a:extLst>
          </p:cNvPr>
          <p:cNvSpPr/>
          <p:nvPr/>
        </p:nvSpPr>
        <p:spPr>
          <a:xfrm>
            <a:off x="1244906" y="3462051"/>
            <a:ext cx="1575412" cy="19830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6444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9"/>
            <a:ext cx="10925717" cy="757618"/>
          </a:xfrm>
        </p:spPr>
        <p:txBody>
          <a:bodyPr>
            <a:normAutofit fontScale="90000"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Materials and lights – multiple cubes – 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gamecontroller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.CPP (2/3)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B8D36-39C2-43D9-9A1B-DC48C4033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34" y="1788525"/>
            <a:ext cx="9624532" cy="4713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E7710D-17FC-4780-9A6F-091F3DCF44A8}"/>
              </a:ext>
            </a:extLst>
          </p:cNvPr>
          <p:cNvSpPr/>
          <p:nvPr/>
        </p:nvSpPr>
        <p:spPr>
          <a:xfrm>
            <a:off x="1575412" y="4340646"/>
            <a:ext cx="9298236" cy="207117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0784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9"/>
            <a:ext cx="10925717" cy="757618"/>
          </a:xfrm>
        </p:spPr>
        <p:txBody>
          <a:bodyPr>
            <a:normAutofit fontScale="90000"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Materials and lights – multiple cubes – 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gamecontroller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.CPP (3/3)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CBD59-65BE-4A39-8C62-582EE22C4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174" y="2036856"/>
            <a:ext cx="8985652" cy="44429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4C5283-BAA1-4EC4-B8D0-7A41C7EFCEC1}"/>
              </a:ext>
            </a:extLst>
          </p:cNvPr>
          <p:cNvSpPr/>
          <p:nvPr/>
        </p:nvSpPr>
        <p:spPr>
          <a:xfrm>
            <a:off x="2280492" y="2644048"/>
            <a:ext cx="6786390" cy="100253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EB658-C8B8-499E-9F50-73EF9B295A98}"/>
              </a:ext>
            </a:extLst>
          </p:cNvPr>
          <p:cNvSpPr/>
          <p:nvPr/>
        </p:nvSpPr>
        <p:spPr>
          <a:xfrm>
            <a:off x="1927952" y="5034708"/>
            <a:ext cx="5717754" cy="80423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4192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9"/>
            <a:ext cx="10925717" cy="757618"/>
          </a:xfrm>
        </p:spPr>
        <p:txBody>
          <a:bodyPr>
            <a:norm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Materials and lights – multiple cubes – output)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7A353D-A9D0-4A05-A965-9BD70CB23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544" y="1487277"/>
            <a:ext cx="9362911" cy="5303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1044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09675"/>
          </a:xfrm>
        </p:spPr>
        <p:txBody>
          <a:bodyPr/>
          <a:lstStyle/>
          <a:p>
            <a:r>
              <a:rPr lang="en-CA" dirty="0"/>
              <a:t>Task 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317C68E2-9372-4300-9449-9517E8B69404}"/>
              </a:ext>
            </a:extLst>
          </p:cNvPr>
          <p:cNvSpPr txBox="1">
            <a:spLocks/>
          </p:cNvSpPr>
          <p:nvPr/>
        </p:nvSpPr>
        <p:spPr>
          <a:xfrm>
            <a:off x="421824" y="2011680"/>
            <a:ext cx="11183686" cy="4658447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Create a shader that defines a material and light struct</a:t>
            </a:r>
          </a:p>
          <a:p>
            <a:pPr lvl="1"/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For the material, define a diffuse and specular sampler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Render a cube with specular and diffuse lighting</a:t>
            </a:r>
          </a:p>
          <a:p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827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09675"/>
          </a:xfrm>
        </p:spPr>
        <p:txBody>
          <a:bodyPr/>
          <a:lstStyle/>
          <a:p>
            <a:r>
              <a:rPr lang="en-CA" dirty="0"/>
              <a:t>Task 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317C68E2-9372-4300-9449-9517E8B69404}"/>
              </a:ext>
            </a:extLst>
          </p:cNvPr>
          <p:cNvSpPr txBox="1">
            <a:spLocks/>
          </p:cNvSpPr>
          <p:nvPr/>
        </p:nvSpPr>
        <p:spPr>
          <a:xfrm>
            <a:off x="421824" y="2011680"/>
            <a:ext cx="11183686" cy="4658447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Render multiple cubes</a:t>
            </a:r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053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9"/>
            <a:ext cx="7565571" cy="6474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ight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sources – Directional light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E0E41A0-E3E5-4ADA-9C0D-ED543DACCC12}"/>
              </a:ext>
            </a:extLst>
          </p:cNvPr>
          <p:cNvSpPr txBox="1">
            <a:spLocks/>
          </p:cNvSpPr>
          <p:nvPr/>
        </p:nvSpPr>
        <p:spPr>
          <a:xfrm>
            <a:off x="421823" y="2011680"/>
            <a:ext cx="10584027" cy="4466238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B5F4516-41E9-4400-8A62-6B5F564B50C5}"/>
              </a:ext>
            </a:extLst>
          </p:cNvPr>
          <p:cNvSpPr txBox="1">
            <a:spLocks/>
          </p:cNvSpPr>
          <p:nvPr/>
        </p:nvSpPr>
        <p:spPr>
          <a:xfrm>
            <a:off x="421823" y="1819471"/>
            <a:ext cx="11183686" cy="4658447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Light acts as waves. Rays of the light source spread like sphere. 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If the light source is far enough, rays are considered parallel. 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Such light source, like the sun, is called </a:t>
            </a:r>
            <a:r>
              <a:rPr 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directional light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116A57-CE64-4E71-A17F-2D7AD6921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566" y="3549600"/>
            <a:ext cx="4648200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3329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9"/>
            <a:ext cx="10771480" cy="6474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ight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sources – Directional light – 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diffuse.FRAGMENTshader</a:t>
            </a: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E0E41A0-E3E5-4ADA-9C0D-ED543DACCC12}"/>
              </a:ext>
            </a:extLst>
          </p:cNvPr>
          <p:cNvSpPr txBox="1">
            <a:spLocks/>
          </p:cNvSpPr>
          <p:nvPr/>
        </p:nvSpPr>
        <p:spPr>
          <a:xfrm>
            <a:off x="421823" y="2011680"/>
            <a:ext cx="10584027" cy="4466238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B5F4516-41E9-4400-8A62-6B5F564B50C5}"/>
              </a:ext>
            </a:extLst>
          </p:cNvPr>
          <p:cNvSpPr txBox="1">
            <a:spLocks/>
          </p:cNvSpPr>
          <p:nvPr/>
        </p:nvSpPr>
        <p:spPr>
          <a:xfrm>
            <a:off x="421823" y="2011680"/>
            <a:ext cx="3936855" cy="4846320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US" sz="4400" i="1" dirty="0">
                <a:latin typeface="Calibri" panose="020F0502020204030204" pitchFamily="34" charset="0"/>
                <a:cs typeface="Calibri" panose="020F0502020204030204" pitchFamily="34" charset="0"/>
              </a:rPr>
              <a:t>directional light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, the position of the light is irrelevant. </a:t>
            </a:r>
          </a:p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Instead, the direction is important for the light calculation.  </a:t>
            </a:r>
          </a:p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The negation represents the direction </a:t>
            </a:r>
            <a:r>
              <a:rPr lang="en-US" sz="4400" u="sng" dirty="0">
                <a:latin typeface="Calibri" panose="020F0502020204030204" pitchFamily="34" charset="0"/>
                <a:cs typeface="Calibri" panose="020F0502020204030204" pitchFamily="34" charset="0"/>
              </a:rPr>
              <a:t>toward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 the light source.</a:t>
            </a:r>
          </a:p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Since we have the light direction, the rest of the color calculation for diffuse and specular are the same as before. </a:t>
            </a:r>
          </a:p>
          <a:p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5EAFDD-A30C-4570-A93C-E228DB636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867" y="2011680"/>
            <a:ext cx="7964133" cy="44662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FD94C89-C31C-4D8B-ADC3-296D7A911E4B}"/>
              </a:ext>
            </a:extLst>
          </p:cNvPr>
          <p:cNvSpPr/>
          <p:nvPr/>
        </p:nvSpPr>
        <p:spPr>
          <a:xfrm>
            <a:off x="4483865" y="2511846"/>
            <a:ext cx="1156771" cy="14321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3F6002-F5F2-48C0-A78A-339602D25CDA}"/>
              </a:ext>
            </a:extLst>
          </p:cNvPr>
          <p:cNvSpPr/>
          <p:nvPr/>
        </p:nvSpPr>
        <p:spPr>
          <a:xfrm>
            <a:off x="4483865" y="4715219"/>
            <a:ext cx="2489812" cy="14321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0950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9"/>
            <a:ext cx="7565571" cy="6474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ight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sources – Directional light - output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E0E41A0-E3E5-4ADA-9C0D-ED543DACCC12}"/>
              </a:ext>
            </a:extLst>
          </p:cNvPr>
          <p:cNvSpPr txBox="1">
            <a:spLocks/>
          </p:cNvSpPr>
          <p:nvPr/>
        </p:nvSpPr>
        <p:spPr>
          <a:xfrm>
            <a:off x="421823" y="2011680"/>
            <a:ext cx="10584027" cy="4466238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ACA8F2-2F0C-473D-92AD-7C391DB4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641" y="1377109"/>
            <a:ext cx="9734718" cy="5480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8741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9"/>
            <a:ext cx="7565571" cy="6474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ight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sources – point light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E0E41A0-E3E5-4ADA-9C0D-ED543DACCC12}"/>
              </a:ext>
            </a:extLst>
          </p:cNvPr>
          <p:cNvSpPr txBox="1">
            <a:spLocks/>
          </p:cNvSpPr>
          <p:nvPr/>
        </p:nvSpPr>
        <p:spPr>
          <a:xfrm>
            <a:off x="421823" y="2011680"/>
            <a:ext cx="10584027" cy="4466238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B5F4516-41E9-4400-8A62-6B5F564B50C5}"/>
              </a:ext>
            </a:extLst>
          </p:cNvPr>
          <p:cNvSpPr txBox="1">
            <a:spLocks/>
          </p:cNvSpPr>
          <p:nvPr/>
        </p:nvSpPr>
        <p:spPr>
          <a:xfrm>
            <a:off x="421823" y="1819471"/>
            <a:ext cx="11183686" cy="491183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Usually in addition of the directional light, we have several point lights in a scene.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 point light has a position in a scene such as light bulbs.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Point light rays fade out over distance. </a:t>
            </a:r>
          </a:p>
          <a:p>
            <a:pPr marL="0" indent="0"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Our light sources used in last week were point lights with powerful illuminations which never faded out.</a:t>
            </a:r>
          </a:p>
          <a:p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B6E68E-0E96-4037-85B2-5D4D40F9A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489" y="3429000"/>
            <a:ext cx="3623129" cy="2084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1690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09675"/>
          </a:xfrm>
        </p:spPr>
        <p:txBody>
          <a:bodyPr/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Lighting maps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317C68E2-9372-4300-9449-9517E8B69404}"/>
              </a:ext>
            </a:extLst>
          </p:cNvPr>
          <p:cNvSpPr txBox="1">
            <a:spLocks/>
          </p:cNvSpPr>
          <p:nvPr/>
        </p:nvSpPr>
        <p:spPr>
          <a:xfrm>
            <a:off x="421824" y="2011680"/>
            <a:ext cx="11183686" cy="4658447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Usually, real objects are made of different materials.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Check objects around you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Notice different parts of a single object have different diffuse and specular effects.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To represent different parts of an object, we use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diffuse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specular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maps</a:t>
            </a:r>
            <a:r>
              <a:rPr lang="en-US" sz="3200" dirty="0"/>
              <a:t>.</a:t>
            </a:r>
          </a:p>
          <a:p>
            <a:r>
              <a:rPr lang="en-US" sz="3200" dirty="0"/>
              <a:t>We use </a:t>
            </a:r>
            <a:r>
              <a:rPr lang="en-US" sz="3200" b="1" i="1" dirty="0"/>
              <a:t>materials</a:t>
            </a:r>
            <a:r>
              <a:rPr lang="en-US" sz="3200" dirty="0"/>
              <a:t> to define these maps for an object</a:t>
            </a:r>
          </a:p>
          <a:p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575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9"/>
            <a:ext cx="7565571" cy="6474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ight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sources – point light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E0E41A0-E3E5-4ADA-9C0D-ED543DACCC12}"/>
              </a:ext>
            </a:extLst>
          </p:cNvPr>
          <p:cNvSpPr txBox="1">
            <a:spLocks/>
          </p:cNvSpPr>
          <p:nvPr/>
        </p:nvSpPr>
        <p:spPr>
          <a:xfrm>
            <a:off x="421823" y="2011680"/>
            <a:ext cx="10584027" cy="4466238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6B5F4516-41E9-4400-8A62-6B5F564B50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823" y="1918624"/>
                <a:ext cx="11183686" cy="4911835"/>
              </a:xfrm>
              <a:prstGeom prst="rect">
                <a:avLst/>
              </a:prstGeom>
            </p:spPr>
            <p:txBody>
              <a:bodyPr>
                <a:normAutofit fontScale="77500" lnSpcReduction="20000"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light intensity reduction over the distance is called </a:t>
                </a:r>
                <a:r>
                  <a:rPr lang="en-US" sz="3200" b="1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attenuation</a:t>
                </a:r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  </a:t>
                </a:r>
              </a:p>
              <a:p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Attenuation is usually calculated using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linear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quadratic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𝑎𝑡𝑡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1.0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Here </a:t>
                </a:r>
                <a:r>
                  <a:rPr lang="en-US" sz="32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d </a:t>
                </a:r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 the </a:t>
                </a:r>
                <a:r>
                  <a:rPr lang="en-US" sz="3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distance from the fragment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constant usually equal to 1 to make the </a:t>
                </a:r>
                <a:r>
                  <a:rPr lang="en-US" sz="3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denominator bigger than 1</a:t>
                </a:r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constant </a:t>
                </a:r>
                <a:r>
                  <a:rPr lang="en-US" sz="32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linearly reduces the attenuation </a:t>
                </a:r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(more fading) factor by increasing the distance </a:t>
                </a:r>
                <a:r>
                  <a:rPr lang="en-US" sz="32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the quadratic constant which </a:t>
                </a:r>
                <a:r>
                  <a:rPr lang="en-US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reduces the attenuation 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(more fading) factor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CA" sz="3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6B5F4516-41E9-4400-8A62-6B5F564B5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23" y="1918624"/>
                <a:ext cx="11183686" cy="4911835"/>
              </a:xfrm>
              <a:prstGeom prst="rect">
                <a:avLst/>
              </a:prstGeom>
              <a:blipFill>
                <a:blip r:embed="rId3"/>
                <a:stretch>
                  <a:fillRect l="-545" t="-2360" r="-1417" b="-37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851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9"/>
            <a:ext cx="7565571" cy="6474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ight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sources – point light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E0E41A0-E3E5-4ADA-9C0D-ED543DACCC12}"/>
              </a:ext>
            </a:extLst>
          </p:cNvPr>
          <p:cNvSpPr txBox="1">
            <a:spLocks/>
          </p:cNvSpPr>
          <p:nvPr/>
        </p:nvSpPr>
        <p:spPr>
          <a:xfrm>
            <a:off x="421823" y="2011680"/>
            <a:ext cx="10584027" cy="4466238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B5F4516-41E9-4400-8A62-6B5F564B50C5}"/>
              </a:ext>
            </a:extLst>
          </p:cNvPr>
          <p:cNvSpPr txBox="1">
            <a:spLocks/>
          </p:cNvSpPr>
          <p:nvPr/>
        </p:nvSpPr>
        <p:spPr>
          <a:xfrm>
            <a:off x="421823" y="1918624"/>
            <a:ext cx="11685714" cy="4911835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The following graph shows the attenuation factor using the </a:t>
            </a:r>
            <a:r>
              <a:rPr lang="en-US" sz="32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att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formula:</a:t>
            </a:r>
          </a:p>
          <a:p>
            <a:pPr marL="0" indent="0">
              <a:buNone/>
            </a:pPr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C2534E-4E75-4CBE-B8C5-E85A7FB77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669" y="3473068"/>
            <a:ext cx="4533900" cy="2543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64EB88-3C51-4BB0-9C06-CF49FE335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539" y="2538628"/>
            <a:ext cx="2905125" cy="41719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781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9"/>
            <a:ext cx="9790979" cy="6474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ight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sources – point light – 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diffuse.fragmentshader</a:t>
            </a: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E0E41A0-E3E5-4ADA-9C0D-ED543DACCC12}"/>
              </a:ext>
            </a:extLst>
          </p:cNvPr>
          <p:cNvSpPr txBox="1">
            <a:spLocks/>
          </p:cNvSpPr>
          <p:nvPr/>
        </p:nvSpPr>
        <p:spPr>
          <a:xfrm>
            <a:off x="421823" y="2011680"/>
            <a:ext cx="10584027" cy="4466238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6B5F4516-41E9-4400-8A62-6B5F564B50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823" y="1918624"/>
                <a:ext cx="11685714" cy="491183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Thus, for point lights, we need to add position,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the light structure and set their values from the client side.</a:t>
                </a:r>
              </a:p>
              <a:p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CA" sz="3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Content Placeholder 5">
                <a:extLst>
                  <a:ext uri="{FF2B5EF4-FFF2-40B4-BE49-F238E27FC236}">
                    <a16:creationId xmlns:a16="http://schemas.microsoft.com/office/drawing/2014/main" id="{6B5F4516-41E9-4400-8A62-6B5F564B5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23" y="1918624"/>
                <a:ext cx="11685714" cy="4911835"/>
              </a:xfrm>
              <a:prstGeom prst="rect">
                <a:avLst/>
              </a:prstGeom>
              <a:blipFill>
                <a:blip r:embed="rId3"/>
                <a:stretch>
                  <a:fillRect l="-887" t="-14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6066055-512C-4342-822D-FDF4DEF3C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3" y="3556595"/>
            <a:ext cx="2385851" cy="27560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1BEEBA-D4BA-4A0D-A572-1BB7A2635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6938" y="3556595"/>
            <a:ext cx="9500599" cy="27560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CE0ED7-88A1-4739-AEC6-470108FCFE4B}"/>
              </a:ext>
            </a:extLst>
          </p:cNvPr>
          <p:cNvSpPr/>
          <p:nvPr/>
        </p:nvSpPr>
        <p:spPr>
          <a:xfrm>
            <a:off x="421823" y="5321147"/>
            <a:ext cx="1660365" cy="69406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2CC8D8-1F15-4F18-9333-A7DA184F2C43}"/>
              </a:ext>
            </a:extLst>
          </p:cNvPr>
          <p:cNvSpPr/>
          <p:nvPr/>
        </p:nvSpPr>
        <p:spPr>
          <a:xfrm>
            <a:off x="2908453" y="4627084"/>
            <a:ext cx="8234021" cy="41864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BEA982-94EC-4BD7-8523-65BBF4B6B9BE}"/>
              </a:ext>
            </a:extLst>
          </p:cNvPr>
          <p:cNvSpPr/>
          <p:nvPr/>
        </p:nvSpPr>
        <p:spPr>
          <a:xfrm>
            <a:off x="9694842" y="5188944"/>
            <a:ext cx="495760" cy="18728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B1CFC0-55A3-4851-BE64-E09575989317}"/>
              </a:ext>
            </a:extLst>
          </p:cNvPr>
          <p:cNvSpPr/>
          <p:nvPr/>
        </p:nvSpPr>
        <p:spPr>
          <a:xfrm>
            <a:off x="11526218" y="5376232"/>
            <a:ext cx="478417" cy="17626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74375A-F664-4568-AF54-111C5FA88518}"/>
              </a:ext>
            </a:extLst>
          </p:cNvPr>
          <p:cNvSpPr/>
          <p:nvPr/>
        </p:nvSpPr>
        <p:spPr>
          <a:xfrm>
            <a:off x="11398296" y="5552500"/>
            <a:ext cx="478418" cy="17626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4567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9"/>
            <a:ext cx="9790979" cy="6474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ight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sources – point light – mesh.cpp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E0E41A0-E3E5-4ADA-9C0D-ED543DACCC12}"/>
              </a:ext>
            </a:extLst>
          </p:cNvPr>
          <p:cNvSpPr txBox="1">
            <a:spLocks/>
          </p:cNvSpPr>
          <p:nvPr/>
        </p:nvSpPr>
        <p:spPr>
          <a:xfrm>
            <a:off x="421823" y="2011680"/>
            <a:ext cx="10584027" cy="4466238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D0C6F-F184-4BD7-BA0B-16FAB61FE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668" y="2011680"/>
            <a:ext cx="9024664" cy="44743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FFFC67-9A38-40CC-A54B-771AC6052C5F}"/>
              </a:ext>
            </a:extLst>
          </p:cNvPr>
          <p:cNvSpPr/>
          <p:nvPr/>
        </p:nvSpPr>
        <p:spPr>
          <a:xfrm>
            <a:off x="1894901" y="3833870"/>
            <a:ext cx="4201099" cy="60592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4595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9"/>
            <a:ext cx="7565571" cy="6474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ight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sources – point light - OUTPUT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E0E41A0-E3E5-4ADA-9C0D-ED543DACCC12}"/>
              </a:ext>
            </a:extLst>
          </p:cNvPr>
          <p:cNvSpPr txBox="1">
            <a:spLocks/>
          </p:cNvSpPr>
          <p:nvPr/>
        </p:nvSpPr>
        <p:spPr>
          <a:xfrm>
            <a:off x="421823" y="2011680"/>
            <a:ext cx="10584027" cy="4466238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D51724-F7DC-4D6C-AD81-4B9745831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14" y="1487276"/>
            <a:ext cx="9546371" cy="521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12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9"/>
            <a:ext cx="7565571" cy="6474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ight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sources – spotlight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E0E41A0-E3E5-4ADA-9C0D-ED543DACCC12}"/>
              </a:ext>
            </a:extLst>
          </p:cNvPr>
          <p:cNvSpPr txBox="1">
            <a:spLocks/>
          </p:cNvSpPr>
          <p:nvPr/>
        </p:nvSpPr>
        <p:spPr>
          <a:xfrm>
            <a:off x="421823" y="2011680"/>
            <a:ext cx="10584027" cy="4466238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B5F4516-41E9-4400-8A62-6B5F564B50C5}"/>
              </a:ext>
            </a:extLst>
          </p:cNvPr>
          <p:cNvSpPr txBox="1">
            <a:spLocks/>
          </p:cNvSpPr>
          <p:nvPr/>
        </p:nvSpPr>
        <p:spPr>
          <a:xfrm>
            <a:off x="421823" y="1885573"/>
            <a:ext cx="11183686" cy="4911835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 spotlight:</a:t>
            </a:r>
          </a:p>
          <a:p>
            <a:pPr lvl="1"/>
            <a:r>
              <a:rPr lang="en-CA" sz="3000" dirty="0">
                <a:latin typeface="Calibri" panose="020F0502020204030204" pitchFamily="34" charset="0"/>
                <a:cs typeface="Calibri" panose="020F0502020204030204" pitchFamily="34" charset="0"/>
              </a:rPr>
              <a:t>fades after given distance</a:t>
            </a:r>
          </a:p>
          <a:p>
            <a:pPr lvl="1"/>
            <a:r>
              <a:rPr lang="en-CA" sz="3000" dirty="0">
                <a:latin typeface="Calibri" panose="020F0502020204030204" pitchFamily="34" charset="0"/>
                <a:cs typeface="Calibri" panose="020F0502020204030204" pitchFamily="34" charset="0"/>
              </a:rPr>
              <a:t>does not fade around the light source</a:t>
            </a:r>
          </a:p>
          <a:p>
            <a:pPr lvl="1"/>
            <a:r>
              <a:rPr lang="en-CA" sz="3000" b="1" dirty="0">
                <a:latin typeface="Calibri" panose="020F0502020204030204" pitchFamily="34" charset="0"/>
                <a:cs typeface="Calibri" panose="020F0502020204030204" pitchFamily="34" charset="0"/>
              </a:rPr>
              <a:t>angle</a:t>
            </a:r>
            <a:r>
              <a:rPr lang="en-CA" sz="3000" dirty="0">
                <a:latin typeface="Calibri" panose="020F0502020204030204" pitchFamily="34" charset="0"/>
                <a:cs typeface="Calibri" panose="020F0502020204030204" pitchFamily="34" charset="0"/>
              </a:rPr>
              <a:t> calculated using:</a:t>
            </a:r>
          </a:p>
          <a:p>
            <a:pPr lvl="2"/>
            <a:r>
              <a:rPr lang="en-CA" sz="2800" dirty="0">
                <a:latin typeface="Calibri" panose="020F0502020204030204" pitchFamily="34" charset="0"/>
                <a:cs typeface="Calibri" panose="020F0502020204030204" pitchFamily="34" charset="0"/>
              </a:rPr>
              <a:t>direction between light source and object and</a:t>
            </a:r>
          </a:p>
          <a:p>
            <a:pPr lvl="2"/>
            <a:r>
              <a:rPr lang="en-CA" sz="2800" dirty="0">
                <a:latin typeface="Calibri" panose="020F0502020204030204" pitchFamily="34" charset="0"/>
                <a:cs typeface="Calibri" panose="020F0502020204030204" pitchFamily="34" charset="0"/>
              </a:rPr>
              <a:t>actual light direction</a:t>
            </a:r>
          </a:p>
          <a:p>
            <a:pPr lvl="1"/>
            <a:r>
              <a:rPr lang="en-CA" sz="3000" dirty="0">
                <a:latin typeface="Calibri" panose="020F0502020204030204" pitchFamily="34" charset="0"/>
                <a:cs typeface="Calibri" panose="020F0502020204030204" pitchFamily="34" charset="0"/>
              </a:rPr>
              <a:t> if </a:t>
            </a:r>
            <a:r>
              <a:rPr lang="en-CA" sz="3000" b="1" dirty="0">
                <a:latin typeface="Calibri" panose="020F0502020204030204" pitchFamily="34" charset="0"/>
                <a:cs typeface="Calibri" panose="020F0502020204030204" pitchFamily="34" charset="0"/>
              </a:rPr>
              <a:t>angle</a:t>
            </a:r>
            <a:r>
              <a:rPr lang="en-CA" sz="3000" dirty="0">
                <a:latin typeface="Calibri" panose="020F0502020204030204" pitchFamily="34" charset="0"/>
                <a:cs typeface="Calibri" panose="020F0502020204030204" pitchFamily="34" charset="0"/>
              </a:rPr>
              <a:t> &gt; cone angle, use ambient light only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FBBB2-5B55-4AD5-ACB3-7D409FA78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908" y="2189021"/>
            <a:ext cx="3534268" cy="1752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3145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9"/>
            <a:ext cx="7565571" cy="6474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ight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sources – spotlight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E0E41A0-E3E5-4ADA-9C0D-ED543DACCC12}"/>
              </a:ext>
            </a:extLst>
          </p:cNvPr>
          <p:cNvSpPr txBox="1">
            <a:spLocks/>
          </p:cNvSpPr>
          <p:nvPr/>
        </p:nvSpPr>
        <p:spPr>
          <a:xfrm>
            <a:off x="421823" y="2011680"/>
            <a:ext cx="10584027" cy="4466238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B5F4516-41E9-4400-8A62-6B5F564B50C5}"/>
              </a:ext>
            </a:extLst>
          </p:cNvPr>
          <p:cNvSpPr txBox="1">
            <a:spLocks/>
          </p:cNvSpPr>
          <p:nvPr/>
        </p:nvSpPr>
        <p:spPr>
          <a:xfrm>
            <a:off x="421823" y="1885573"/>
            <a:ext cx="11183686" cy="491183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Described by the formula:</a:t>
            </a:r>
          </a:p>
          <a:p>
            <a:pPr marL="324000" lvl="1" indent="0"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280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att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= (dot(</a:t>
            </a:r>
            <a:r>
              <a:rPr 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lp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ld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) / cos(</a:t>
            </a:r>
            <a:r>
              <a:rPr 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))</a:t>
            </a:r>
            <a:r>
              <a:rPr lang="en-US" sz="2800" i="1" baseline="300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endParaRPr lang="en-US" sz="28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4000" lvl="1" indent="0">
              <a:buNone/>
            </a:pPr>
            <a:endParaRPr lang="en-CA" sz="2800" i="1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2800" b="1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att</a:t>
            </a:r>
            <a:r>
              <a:rPr 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brightness scalar that we will multiply the lighting amount by</a:t>
            </a:r>
          </a:p>
          <a:p>
            <a:pPr lvl="1"/>
            <a:r>
              <a:rPr 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world position of the vertex</a:t>
            </a:r>
          </a:p>
          <a:p>
            <a:pPr lvl="1"/>
            <a:r>
              <a:rPr 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lp</a:t>
            </a:r>
            <a:r>
              <a:rPr lang="en-US" sz="2800" i="1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light position</a:t>
            </a:r>
          </a:p>
          <a:p>
            <a:pPr lvl="1"/>
            <a:r>
              <a:rPr 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ld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- the light direction</a:t>
            </a:r>
          </a:p>
          <a:p>
            <a:pPr lvl="1"/>
            <a:r>
              <a:rPr 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- the cone angle</a:t>
            </a:r>
          </a:p>
          <a:p>
            <a:pPr lvl="1"/>
            <a:r>
              <a:rPr 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- the falloff exponent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88BC4C-6A23-E938-9D8A-1F3775335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582" y="1053384"/>
            <a:ext cx="3534268" cy="1752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3605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8"/>
            <a:ext cx="5169299" cy="85760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ight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sources – spotlight – 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diffuse.fragmentshader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(1/2)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E0E41A0-E3E5-4ADA-9C0D-ED543DACCC12}"/>
              </a:ext>
            </a:extLst>
          </p:cNvPr>
          <p:cNvSpPr txBox="1">
            <a:spLocks/>
          </p:cNvSpPr>
          <p:nvPr/>
        </p:nvSpPr>
        <p:spPr>
          <a:xfrm>
            <a:off x="421823" y="2011680"/>
            <a:ext cx="10584027" cy="4466238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B7E33E-1D04-4CD4-86A7-4A3980873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851" y="0"/>
            <a:ext cx="292975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8ACF833-3C74-4485-A678-D538B1B4680F}"/>
              </a:ext>
            </a:extLst>
          </p:cNvPr>
          <p:cNvSpPr txBox="1">
            <a:spLocks/>
          </p:cNvSpPr>
          <p:nvPr/>
        </p:nvSpPr>
        <p:spPr>
          <a:xfrm>
            <a:off x="421823" y="1885573"/>
            <a:ext cx="6496770" cy="4911835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Add spotlight components to the light struct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031841-BAD4-4A99-A986-4ED0FE4E6EC1}"/>
              </a:ext>
            </a:extLst>
          </p:cNvPr>
          <p:cNvSpPr/>
          <p:nvPr/>
        </p:nvSpPr>
        <p:spPr>
          <a:xfrm>
            <a:off x="8163499" y="5939807"/>
            <a:ext cx="1509311" cy="61522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127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8"/>
            <a:ext cx="5169299" cy="85760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ight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sources – spotlight – diffuse.fragmentshader (2/2)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E0E41A0-E3E5-4ADA-9C0D-ED543DACCC12}"/>
              </a:ext>
            </a:extLst>
          </p:cNvPr>
          <p:cNvSpPr txBox="1">
            <a:spLocks/>
          </p:cNvSpPr>
          <p:nvPr/>
        </p:nvSpPr>
        <p:spPr>
          <a:xfrm>
            <a:off x="421823" y="2011680"/>
            <a:ext cx="10584027" cy="4466238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641439-6BBD-4340-AFEB-AB5415EDC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13" y="1681869"/>
            <a:ext cx="10709174" cy="512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E1F11F-0BF7-44B1-B690-DED3F3D9E967}"/>
              </a:ext>
            </a:extLst>
          </p:cNvPr>
          <p:cNvSpPr/>
          <p:nvPr/>
        </p:nvSpPr>
        <p:spPr>
          <a:xfrm>
            <a:off x="1101687" y="2809301"/>
            <a:ext cx="4406747" cy="77118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F2B716-3EAE-0ADD-FA2B-AE20D068B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762" y="1048694"/>
            <a:ext cx="4105848" cy="390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99210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9"/>
            <a:ext cx="8722343" cy="74660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ight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sources – spotlight – gamecontroller.cpp (1/2)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E0E41A0-E3E5-4ADA-9C0D-ED543DACCC12}"/>
              </a:ext>
            </a:extLst>
          </p:cNvPr>
          <p:cNvSpPr txBox="1">
            <a:spLocks/>
          </p:cNvSpPr>
          <p:nvPr/>
        </p:nvSpPr>
        <p:spPr>
          <a:xfrm>
            <a:off x="421823" y="2011680"/>
            <a:ext cx="10584027" cy="4466238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E01CB5-C831-49B3-ACE9-11E2230D2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89" y="3033171"/>
            <a:ext cx="10744621" cy="24232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634382A-7010-4A32-9D89-89B61EA345CB}"/>
              </a:ext>
            </a:extLst>
          </p:cNvPr>
          <p:cNvSpPr/>
          <p:nvPr/>
        </p:nvSpPr>
        <p:spPr>
          <a:xfrm>
            <a:off x="1046602" y="4131325"/>
            <a:ext cx="4583017" cy="18728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9178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09675"/>
          </a:xfrm>
        </p:spPr>
        <p:txBody>
          <a:bodyPr/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Lighting maps – diffuse maps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317C68E2-9372-4300-9449-9517E8B69404}"/>
              </a:ext>
            </a:extLst>
          </p:cNvPr>
          <p:cNvSpPr txBox="1">
            <a:spLocks/>
          </p:cNvSpPr>
          <p:nvPr/>
        </p:nvSpPr>
        <p:spPr>
          <a:xfrm>
            <a:off x="421824" y="2011680"/>
            <a:ext cx="11183686" cy="465844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The diffuse map is usually the default texture for an object.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The middle part is made of wood and border is made of steel.</a:t>
            </a:r>
          </a:p>
          <a:p>
            <a:endParaRPr lang="en-US" sz="3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3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3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We used diffuse maps in previous weeks.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8CD2B-F1D5-4DD5-A7E9-87B3C246F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021" y="3304316"/>
            <a:ext cx="2519362" cy="253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28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9"/>
            <a:ext cx="8722343" cy="74660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ight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sources – spotlight – gamecontroller.cpp (2/2)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E0E41A0-E3E5-4ADA-9C0D-ED543DACCC12}"/>
              </a:ext>
            </a:extLst>
          </p:cNvPr>
          <p:cNvSpPr txBox="1">
            <a:spLocks/>
          </p:cNvSpPr>
          <p:nvPr/>
        </p:nvSpPr>
        <p:spPr>
          <a:xfrm>
            <a:off x="421823" y="2011680"/>
            <a:ext cx="10584027" cy="4466238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10DEAF-1011-463A-A12D-A218813F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275" y="1606112"/>
            <a:ext cx="7587450" cy="5141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6AF12E-6050-4499-A3AF-099141D10D64}"/>
              </a:ext>
            </a:extLst>
          </p:cNvPr>
          <p:cNvSpPr/>
          <p:nvPr/>
        </p:nvSpPr>
        <p:spPr>
          <a:xfrm>
            <a:off x="2544896" y="4109292"/>
            <a:ext cx="7304184" cy="257794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C1BBE2-5C35-4248-8E01-729A8933776B}"/>
              </a:ext>
            </a:extLst>
          </p:cNvPr>
          <p:cNvSpPr/>
          <p:nvPr/>
        </p:nvSpPr>
        <p:spPr>
          <a:xfrm>
            <a:off x="2555912" y="3595907"/>
            <a:ext cx="3793725" cy="18287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2426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9"/>
            <a:ext cx="8722343" cy="74660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ight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sources – spotlight – camera.cpp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E0E41A0-E3E5-4ADA-9C0D-ED543DACCC12}"/>
              </a:ext>
            </a:extLst>
          </p:cNvPr>
          <p:cNvSpPr txBox="1">
            <a:spLocks/>
          </p:cNvSpPr>
          <p:nvPr/>
        </p:nvSpPr>
        <p:spPr>
          <a:xfrm>
            <a:off x="421823" y="2011680"/>
            <a:ext cx="10584027" cy="4466238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06D94-6AE3-4A7A-B929-55953AD5B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89" y="2864385"/>
            <a:ext cx="11639221" cy="31838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1FAE6C-D341-49B3-92D3-37E65192D59D}"/>
              </a:ext>
            </a:extLst>
          </p:cNvPr>
          <p:cNvSpPr/>
          <p:nvPr/>
        </p:nvSpPr>
        <p:spPr>
          <a:xfrm>
            <a:off x="575893" y="3205908"/>
            <a:ext cx="2090189" cy="2230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3625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9"/>
            <a:ext cx="8722343" cy="74660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ight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sources – spotlight – MESH.cpp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E0E41A0-E3E5-4ADA-9C0D-ED543DACCC12}"/>
              </a:ext>
            </a:extLst>
          </p:cNvPr>
          <p:cNvSpPr txBox="1">
            <a:spLocks/>
          </p:cNvSpPr>
          <p:nvPr/>
        </p:nvSpPr>
        <p:spPr>
          <a:xfrm>
            <a:off x="421823" y="2011680"/>
            <a:ext cx="10584027" cy="4466238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80E828-C799-46DC-B3E5-D7EC2D4C4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828" y="1598447"/>
            <a:ext cx="8722343" cy="5104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621EB5-EEF3-4245-872B-5E30DA8A1A22}"/>
              </a:ext>
            </a:extLst>
          </p:cNvPr>
          <p:cNvSpPr/>
          <p:nvPr/>
        </p:nvSpPr>
        <p:spPr>
          <a:xfrm>
            <a:off x="2060154" y="4726236"/>
            <a:ext cx="8240617" cy="78219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2438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9"/>
            <a:ext cx="8722343" cy="74660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ight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sources – spotlight –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7EEED0-9AB0-4BB0-8780-29A8E870C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56" y="1509312"/>
            <a:ext cx="9636087" cy="52523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0255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8"/>
            <a:ext cx="5169299" cy="857601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ight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sources – spotlight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E0E41A0-E3E5-4ADA-9C0D-ED543DACCC12}"/>
              </a:ext>
            </a:extLst>
          </p:cNvPr>
          <p:cNvSpPr txBox="1">
            <a:spLocks/>
          </p:cNvSpPr>
          <p:nvPr/>
        </p:nvSpPr>
        <p:spPr>
          <a:xfrm>
            <a:off x="421823" y="2011680"/>
            <a:ext cx="10584027" cy="4466238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8ACF833-3C74-4485-A678-D538B1B4680F}"/>
              </a:ext>
            </a:extLst>
          </p:cNvPr>
          <p:cNvSpPr txBox="1">
            <a:spLocks/>
          </p:cNvSpPr>
          <p:nvPr/>
        </p:nvSpPr>
        <p:spPr>
          <a:xfrm>
            <a:off x="421823" y="1885573"/>
            <a:ext cx="4535767" cy="4911835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One problem with the previous output, is that the spotlight has no gradual falloff.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An object falling in the cone is lit 100%, and just outside the cone is lit 0%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This is not realistic and creates sharp edges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22AF72-035A-4CCC-BF79-A22AB45CA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552" y="1112104"/>
            <a:ext cx="6184625" cy="536581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21399E-4D7E-492B-8FB7-FBA08846ACED}"/>
              </a:ext>
            </a:extLst>
          </p:cNvPr>
          <p:cNvCxnSpPr/>
          <p:nvPr/>
        </p:nvCxnSpPr>
        <p:spPr>
          <a:xfrm flipV="1">
            <a:off x="3723701" y="5100810"/>
            <a:ext cx="2622015" cy="793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291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8"/>
            <a:ext cx="5169299" cy="857601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ight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sources – spotlight – 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diffuse.fragmentshader</a:t>
            </a: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E0E41A0-E3E5-4ADA-9C0D-ED543DACCC12}"/>
              </a:ext>
            </a:extLst>
          </p:cNvPr>
          <p:cNvSpPr txBox="1">
            <a:spLocks/>
          </p:cNvSpPr>
          <p:nvPr/>
        </p:nvSpPr>
        <p:spPr>
          <a:xfrm>
            <a:off x="421823" y="2011680"/>
            <a:ext cx="10584027" cy="4466238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75EFB5-6494-441B-AF3F-FA1780F5F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77" y="1812275"/>
            <a:ext cx="10509246" cy="46656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1EC97D-75E2-4149-AEB4-82FC0F8FE0BF}"/>
              </a:ext>
            </a:extLst>
          </p:cNvPr>
          <p:cNvSpPr/>
          <p:nvPr/>
        </p:nvSpPr>
        <p:spPr>
          <a:xfrm>
            <a:off x="1487277" y="4021156"/>
            <a:ext cx="6323682" cy="19830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3499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9"/>
            <a:ext cx="8722343" cy="74660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ight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sources – spotlight –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BED985-F814-49EC-8256-A8F460EF8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86" y="1633252"/>
            <a:ext cx="5582351" cy="51376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570696-5E66-4DCE-B450-567B5CB43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33252"/>
            <a:ext cx="6077409" cy="5137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0302CA-0F15-40F3-8E50-77D2F22C9EF4}"/>
              </a:ext>
            </a:extLst>
          </p:cNvPr>
          <p:cNvSpPr txBox="1"/>
          <p:nvPr/>
        </p:nvSpPr>
        <p:spPr>
          <a:xfrm>
            <a:off x="407624" y="1729648"/>
            <a:ext cx="1927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ighlight>
                  <a:srgbClr val="FFFF00"/>
                </a:highlight>
              </a:rPr>
              <a:t>Falloff: 100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7DEB2F-D35D-4495-AAF7-19BB4DBA2E8C}"/>
              </a:ext>
            </a:extLst>
          </p:cNvPr>
          <p:cNvSpPr txBox="1"/>
          <p:nvPr/>
        </p:nvSpPr>
        <p:spPr>
          <a:xfrm>
            <a:off x="6142375" y="1729648"/>
            <a:ext cx="1927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ighlight>
                  <a:srgbClr val="FFFF00"/>
                </a:highlight>
              </a:rPr>
              <a:t>Falloff: 200</a:t>
            </a:r>
          </a:p>
        </p:txBody>
      </p:sp>
    </p:spTree>
    <p:extLst>
      <p:ext uri="{BB962C8B-B14F-4D97-AF65-F5344CB8AC3E}">
        <p14:creationId xmlns:p14="http://schemas.microsoft.com/office/powerpoint/2010/main" val="2271416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608472"/>
            <a:ext cx="10302324" cy="74660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ight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sources – multiple lights - diffuse.fragmentshader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1B155B-9E1C-4556-9B32-5C24075B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782" y="1476261"/>
            <a:ext cx="9564435" cy="5363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64FC27-2ECF-4B27-A7F0-C1833097C53A}"/>
              </a:ext>
            </a:extLst>
          </p:cNvPr>
          <p:cNvSpPr/>
          <p:nvPr/>
        </p:nvSpPr>
        <p:spPr>
          <a:xfrm>
            <a:off x="1313782" y="1630496"/>
            <a:ext cx="2123481" cy="33050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0E236E-5D14-4735-9E3E-CC45F4DA6F41}"/>
              </a:ext>
            </a:extLst>
          </p:cNvPr>
          <p:cNvSpPr/>
          <p:nvPr/>
        </p:nvSpPr>
        <p:spPr>
          <a:xfrm>
            <a:off x="1586429" y="2401677"/>
            <a:ext cx="2302525" cy="44067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744864-8F84-4472-B60F-41719792BC8A}"/>
              </a:ext>
            </a:extLst>
          </p:cNvPr>
          <p:cNvSpPr/>
          <p:nvPr/>
        </p:nvSpPr>
        <p:spPr>
          <a:xfrm>
            <a:off x="3624548" y="2842352"/>
            <a:ext cx="616945" cy="15423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A7EAE4-70AE-47FC-8324-D5BC9ACCF7D8}"/>
              </a:ext>
            </a:extLst>
          </p:cNvPr>
          <p:cNvSpPr/>
          <p:nvPr/>
        </p:nvSpPr>
        <p:spPr>
          <a:xfrm>
            <a:off x="2809301" y="2996588"/>
            <a:ext cx="616945" cy="15423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BE25A9-BE38-4E2F-8700-5C8B6AA2A97F}"/>
              </a:ext>
            </a:extLst>
          </p:cNvPr>
          <p:cNvSpPr/>
          <p:nvPr/>
        </p:nvSpPr>
        <p:spPr>
          <a:xfrm>
            <a:off x="3459297" y="3166405"/>
            <a:ext cx="616945" cy="15423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EE3CE0-9CE0-4125-8403-E27F1F9128DD}"/>
              </a:ext>
            </a:extLst>
          </p:cNvPr>
          <p:cNvSpPr/>
          <p:nvPr/>
        </p:nvSpPr>
        <p:spPr>
          <a:xfrm>
            <a:off x="3756750" y="4080804"/>
            <a:ext cx="616945" cy="15423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779B5E-BD71-4563-BC98-D44CB617B16F}"/>
              </a:ext>
            </a:extLst>
          </p:cNvPr>
          <p:cNvSpPr/>
          <p:nvPr/>
        </p:nvSpPr>
        <p:spPr>
          <a:xfrm>
            <a:off x="3437261" y="4235040"/>
            <a:ext cx="616945" cy="15423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98D727-B477-4D44-AD11-77419FBAB368}"/>
              </a:ext>
            </a:extLst>
          </p:cNvPr>
          <p:cNvSpPr/>
          <p:nvPr/>
        </p:nvSpPr>
        <p:spPr>
          <a:xfrm>
            <a:off x="4792093" y="4213006"/>
            <a:ext cx="616945" cy="15423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239233-31BD-4795-B59A-FC914ACE5A99}"/>
              </a:ext>
            </a:extLst>
          </p:cNvPr>
          <p:cNvSpPr/>
          <p:nvPr/>
        </p:nvSpPr>
        <p:spPr>
          <a:xfrm>
            <a:off x="6733587" y="4235040"/>
            <a:ext cx="616945" cy="15423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2D6E88-135A-4FA5-8D45-5E1AE23C21B0}"/>
              </a:ext>
            </a:extLst>
          </p:cNvPr>
          <p:cNvSpPr/>
          <p:nvPr/>
        </p:nvSpPr>
        <p:spPr>
          <a:xfrm>
            <a:off x="3613530" y="4380542"/>
            <a:ext cx="616945" cy="15423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7F0D58-6D00-416F-9EE4-D927A6CC5B95}"/>
              </a:ext>
            </a:extLst>
          </p:cNvPr>
          <p:cNvSpPr/>
          <p:nvPr/>
        </p:nvSpPr>
        <p:spPr>
          <a:xfrm>
            <a:off x="6597266" y="4680332"/>
            <a:ext cx="616945" cy="15423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5A3276-43F6-4379-92D6-521D21D622AF}"/>
              </a:ext>
            </a:extLst>
          </p:cNvPr>
          <p:cNvSpPr/>
          <p:nvPr/>
        </p:nvSpPr>
        <p:spPr>
          <a:xfrm>
            <a:off x="8216745" y="4834568"/>
            <a:ext cx="616945" cy="15423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E0EBA0-1045-4AFE-AC01-4AA453F71F28}"/>
              </a:ext>
            </a:extLst>
          </p:cNvPr>
          <p:cNvSpPr/>
          <p:nvPr/>
        </p:nvSpPr>
        <p:spPr>
          <a:xfrm>
            <a:off x="8029459" y="4988804"/>
            <a:ext cx="616945" cy="15423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A3D910-B2F6-4F13-AD91-D4A50F7F4030}"/>
              </a:ext>
            </a:extLst>
          </p:cNvPr>
          <p:cNvSpPr/>
          <p:nvPr/>
        </p:nvSpPr>
        <p:spPr>
          <a:xfrm>
            <a:off x="1586429" y="6531166"/>
            <a:ext cx="1553378" cy="15423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A98065-47B9-4068-8708-3939602DDCC5}"/>
              </a:ext>
            </a:extLst>
          </p:cNvPr>
          <p:cNvSpPr/>
          <p:nvPr/>
        </p:nvSpPr>
        <p:spPr>
          <a:xfrm>
            <a:off x="6597266" y="5748941"/>
            <a:ext cx="2326397" cy="15423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66609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9"/>
            <a:ext cx="8722343" cy="74660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ight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sources – multiple lights – 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Mesh.H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(1/2)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D78F84-F653-43B0-A725-E88F5A4F0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399" y="1673266"/>
            <a:ext cx="8443201" cy="4767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728299-9409-4395-B902-841F22473355}"/>
              </a:ext>
            </a:extLst>
          </p:cNvPr>
          <p:cNvSpPr/>
          <p:nvPr/>
        </p:nvSpPr>
        <p:spPr>
          <a:xfrm>
            <a:off x="2159306" y="5949108"/>
            <a:ext cx="2522863" cy="4516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C1382-74E9-4DA3-AF5B-09425F430445}"/>
              </a:ext>
            </a:extLst>
          </p:cNvPr>
          <p:cNvSpPr/>
          <p:nvPr/>
        </p:nvSpPr>
        <p:spPr>
          <a:xfrm>
            <a:off x="2159306" y="3910988"/>
            <a:ext cx="4902506" cy="45169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5929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9"/>
            <a:ext cx="8722343" cy="74660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ight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sources – multiple lights – 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Mesh.H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(2/2)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CFC73-8869-4BCE-9ED8-05949A812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130" y="1597446"/>
            <a:ext cx="6425739" cy="5116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6B1C6F5-E372-4DE9-A54B-CF16169B239F}"/>
              </a:ext>
            </a:extLst>
          </p:cNvPr>
          <p:cNvSpPr/>
          <p:nvPr/>
        </p:nvSpPr>
        <p:spPr>
          <a:xfrm>
            <a:off x="3249976" y="2456761"/>
            <a:ext cx="4858438" cy="25338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4417E0-D8B6-4B79-9B07-C1C3AE341F24}"/>
              </a:ext>
            </a:extLst>
          </p:cNvPr>
          <p:cNvSpPr/>
          <p:nvPr/>
        </p:nvSpPr>
        <p:spPr>
          <a:xfrm>
            <a:off x="3249976" y="6161392"/>
            <a:ext cx="1795749" cy="25338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4067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09675"/>
          </a:xfrm>
        </p:spPr>
        <p:txBody>
          <a:bodyPr/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Lighting maps – SPECULAR maps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317C68E2-9372-4300-9449-9517E8B69404}"/>
              </a:ext>
            </a:extLst>
          </p:cNvPr>
          <p:cNvSpPr txBox="1">
            <a:spLocks/>
          </p:cNvSpPr>
          <p:nvPr/>
        </p:nvSpPr>
        <p:spPr>
          <a:xfrm>
            <a:off x="421824" y="2011680"/>
            <a:ext cx="5813723" cy="465844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Render a cube with the diffuse shader discussed last week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Notice that the wood part of the object is reflecting light like a metal object.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It might be right for the polished wood but to represent normal wood we need to define </a:t>
            </a:r>
            <a:r>
              <a:rPr lang="en-US" sz="3200" b="1" i="1" u="sng" dirty="0">
                <a:latin typeface="Calibri" panose="020F0502020204030204" pitchFamily="34" charset="0"/>
                <a:cs typeface="Calibri" panose="020F0502020204030204" pitchFamily="34" charset="0"/>
              </a:rPr>
              <a:t>Specular maps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5B77D5-3DAD-48D9-B3A6-E07679FFD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261" y="2437849"/>
            <a:ext cx="5158915" cy="3353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89061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9"/>
            <a:ext cx="8722343" cy="74660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ight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sources – multiple lights – Mesh.CPP (1/2)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B76695-087F-4D59-925D-4B5189055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33" y="2265121"/>
            <a:ext cx="3141500" cy="408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B0E3B95-42C1-4321-AA16-D13566B90535}"/>
              </a:ext>
            </a:extLst>
          </p:cNvPr>
          <p:cNvSpPr/>
          <p:nvPr/>
        </p:nvSpPr>
        <p:spPr>
          <a:xfrm>
            <a:off x="881349" y="2974554"/>
            <a:ext cx="2666082" cy="26440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124732-BA50-4E21-A546-5A2F31F3E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195" y="3392021"/>
            <a:ext cx="7391947" cy="1577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7190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9"/>
            <a:ext cx="8722343" cy="74660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ight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sources – multiple lights – Mesh.CPP (2/2)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D07E66-D290-401A-A7E2-4D03B411C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96" y="1683088"/>
            <a:ext cx="12001807" cy="46777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56E18B-7353-49C6-B871-C027FAA1D1A4}"/>
              </a:ext>
            </a:extLst>
          </p:cNvPr>
          <p:cNvSpPr/>
          <p:nvPr/>
        </p:nvSpPr>
        <p:spPr>
          <a:xfrm>
            <a:off x="385590" y="2655065"/>
            <a:ext cx="11666863" cy="2721166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2381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388136"/>
            <a:ext cx="8722343" cy="74660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ight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sources – multiple lights – gamecontroller.cpp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DF37C2-BF13-4983-B6AB-825881789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549" y="1156772"/>
            <a:ext cx="8614901" cy="5587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4C247E-5B9C-4C22-A34B-B498A6159C9C}"/>
              </a:ext>
            </a:extLst>
          </p:cNvPr>
          <p:cNvSpPr/>
          <p:nvPr/>
        </p:nvSpPr>
        <p:spPr>
          <a:xfrm>
            <a:off x="2049137" y="2566930"/>
            <a:ext cx="8354313" cy="191693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82768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9"/>
            <a:ext cx="8722343" cy="746602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ight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sources – multiple lights -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AEECB3-B7AD-419A-91D4-157836003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3000"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8635" y="1476261"/>
            <a:ext cx="9360665" cy="5249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75F45F-1008-44DB-8F3F-5767009A7799}"/>
              </a:ext>
            </a:extLst>
          </p:cNvPr>
          <p:cNvCxnSpPr/>
          <p:nvPr/>
        </p:nvCxnSpPr>
        <p:spPr>
          <a:xfrm flipH="1">
            <a:off x="6096000" y="4175393"/>
            <a:ext cx="2111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63E5C3-4E76-41FF-9752-20E1EE44B2F2}"/>
              </a:ext>
            </a:extLst>
          </p:cNvPr>
          <p:cNvCxnSpPr/>
          <p:nvPr/>
        </p:nvCxnSpPr>
        <p:spPr>
          <a:xfrm flipH="1">
            <a:off x="5398265" y="4373696"/>
            <a:ext cx="3216925" cy="15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FF3E4A-9207-4199-94B8-6C46E6D6537C}"/>
              </a:ext>
            </a:extLst>
          </p:cNvPr>
          <p:cNvCxnSpPr/>
          <p:nvPr/>
        </p:nvCxnSpPr>
        <p:spPr>
          <a:xfrm flipH="1">
            <a:off x="4682169" y="4572000"/>
            <a:ext cx="4395730" cy="349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433B6B-2549-4CC2-8BE3-E033AA7D6B69}"/>
              </a:ext>
            </a:extLst>
          </p:cNvPr>
          <p:cNvCxnSpPr/>
          <p:nvPr/>
        </p:nvCxnSpPr>
        <p:spPr>
          <a:xfrm flipH="1">
            <a:off x="3712684" y="4726235"/>
            <a:ext cx="5816906" cy="725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4315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09675"/>
          </a:xfrm>
        </p:spPr>
        <p:txBody>
          <a:bodyPr/>
          <a:lstStyle/>
          <a:p>
            <a:r>
              <a:rPr lang="en-CA" dirty="0"/>
              <a:t>Task 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317C68E2-9372-4300-9449-9517E8B69404}"/>
              </a:ext>
            </a:extLst>
          </p:cNvPr>
          <p:cNvSpPr txBox="1">
            <a:spLocks/>
          </p:cNvSpPr>
          <p:nvPr/>
        </p:nvSpPr>
        <p:spPr>
          <a:xfrm>
            <a:off x="421824" y="2011680"/>
            <a:ext cx="11183686" cy="4658447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Create a working shader that will simulate a Point Light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Play around with the new lighting variables and observe the effect changing them has</a:t>
            </a:r>
            <a:endParaRPr lang="en-CA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6003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09675"/>
          </a:xfrm>
        </p:spPr>
        <p:txBody>
          <a:bodyPr/>
          <a:lstStyle/>
          <a:p>
            <a:r>
              <a:rPr lang="en-CA" dirty="0"/>
              <a:t>Task 4</a:t>
            </a: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317C68E2-9372-4300-9449-9517E8B69404}"/>
              </a:ext>
            </a:extLst>
          </p:cNvPr>
          <p:cNvSpPr txBox="1">
            <a:spLocks/>
          </p:cNvSpPr>
          <p:nvPr/>
        </p:nvSpPr>
        <p:spPr>
          <a:xfrm>
            <a:off x="421824" y="2011680"/>
            <a:ext cx="11183686" cy="4658447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Create a working shader that will simulate a Spotlight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Play around with the new lighting variables and observe the effect changing them has</a:t>
            </a:r>
            <a:endParaRPr lang="en-CA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0006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09675"/>
          </a:xfrm>
        </p:spPr>
        <p:txBody>
          <a:bodyPr/>
          <a:lstStyle/>
          <a:p>
            <a:r>
              <a:rPr lang="en-CA" dirty="0"/>
              <a:t>Task 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317C68E2-9372-4300-9449-9517E8B69404}"/>
              </a:ext>
            </a:extLst>
          </p:cNvPr>
          <p:cNvSpPr txBox="1">
            <a:spLocks/>
          </p:cNvSpPr>
          <p:nvPr/>
        </p:nvSpPr>
        <p:spPr>
          <a:xfrm>
            <a:off x="421824" y="2011680"/>
            <a:ext cx="11183686" cy="4658447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Create a working shader that will simulate Multiple Lights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Render at least 5 lights 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Move the teapot around the scene and observe the influence the multiple lights has</a:t>
            </a:r>
          </a:p>
        </p:txBody>
      </p:sp>
    </p:spTree>
    <p:extLst>
      <p:ext uri="{BB962C8B-B14F-4D97-AF65-F5344CB8AC3E}">
        <p14:creationId xmlns:p14="http://schemas.microsoft.com/office/powerpoint/2010/main" val="9582565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09675"/>
          </a:xfrm>
        </p:spPr>
        <p:txBody>
          <a:bodyPr/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Lighting maps – SPECULAR maps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317C68E2-9372-4300-9449-9517E8B69404}"/>
              </a:ext>
            </a:extLst>
          </p:cNvPr>
          <p:cNvSpPr txBox="1">
            <a:spLocks/>
          </p:cNvSpPr>
          <p:nvPr/>
        </p:nvSpPr>
        <p:spPr>
          <a:xfrm>
            <a:off x="421824" y="2011680"/>
            <a:ext cx="5813723" cy="4658447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To solve the problem, we need to have a particular texture for the specular color calculation.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For the frame part, we can create a specific gray-scaled texture since it represents only brightness of reflected light.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551050-38AD-43EF-9C13-E1D94B4E8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762" y="2185598"/>
            <a:ext cx="4170363" cy="412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23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709675"/>
          </a:xfrm>
        </p:spPr>
        <p:txBody>
          <a:bodyPr/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Materials and lights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317C68E2-9372-4300-9449-9517E8B69404}"/>
              </a:ext>
            </a:extLst>
          </p:cNvPr>
          <p:cNvSpPr txBox="1">
            <a:spLocks/>
          </p:cNvSpPr>
          <p:nvPr/>
        </p:nvSpPr>
        <p:spPr>
          <a:xfrm>
            <a:off x="421824" y="2011680"/>
            <a:ext cx="11183686" cy="4658447"/>
          </a:xfrm>
          <a:prstGeom prst="rect">
            <a:avLst/>
          </a:prstGeom>
        </p:spPr>
        <p:txBody>
          <a:bodyPr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As our shaders become more complex, it becomes important to keep them organized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One way to do that is to define material and light structs in our shaders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This will group properties together in shaders that define texture and light qualities of the mesh being rendered</a:t>
            </a:r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105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8"/>
            <a:ext cx="5990159" cy="966940"/>
          </a:xfrm>
        </p:spPr>
        <p:txBody>
          <a:bodyPr>
            <a:norm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Materials and lights – 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diffuse.fragmentshader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(1/2)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601B1A-C5C1-460D-A3F8-86C7B108D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143" y="213006"/>
            <a:ext cx="3382964" cy="6431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6C1BAD-6FD0-40D2-AB2D-7D3C7CA5DC9E}"/>
              </a:ext>
            </a:extLst>
          </p:cNvPr>
          <p:cNvSpPr txBox="1">
            <a:spLocks/>
          </p:cNvSpPr>
          <p:nvPr/>
        </p:nvSpPr>
        <p:spPr>
          <a:xfrm>
            <a:off x="421823" y="2011680"/>
            <a:ext cx="7378119" cy="434505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Use structs to define materials and lights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Same as c structs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Notice 2 samplers, 1 for diffuse and 1 for specular map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Then define a variable from the struct type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Access the variable from the client application using e.g., </a:t>
            </a:r>
            <a:r>
              <a:rPr lang="en-US" sz="3200" i="1" dirty="0" err="1">
                <a:latin typeface="Calibri" panose="020F0502020204030204" pitchFamily="34" charset="0"/>
                <a:cs typeface="Calibri" panose="020F0502020204030204" pitchFamily="34" charset="0"/>
              </a:rPr>
              <a:t>light.color</a:t>
            </a:r>
            <a:endParaRPr lang="en-CA" sz="3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DEB912-C671-4C7A-A1C0-ADB43A171713}"/>
              </a:ext>
            </a:extLst>
          </p:cNvPr>
          <p:cNvCxnSpPr/>
          <p:nvPr/>
        </p:nvCxnSpPr>
        <p:spPr>
          <a:xfrm flipV="1">
            <a:off x="7524520" y="3260993"/>
            <a:ext cx="1167788" cy="319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589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A2E051-675F-4EA2-B259-D11D3042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3" y="729658"/>
            <a:ext cx="5990159" cy="966940"/>
          </a:xfrm>
        </p:spPr>
        <p:txBody>
          <a:bodyPr>
            <a:norm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Materials and lights – </a:t>
            </a:r>
            <a:r>
              <a:rPr lang="en-CA" dirty="0" err="1">
                <a:latin typeface="Calibri" panose="020F0502020204030204" pitchFamily="34" charset="0"/>
                <a:cs typeface="Calibri" panose="020F0502020204030204" pitchFamily="34" charset="0"/>
              </a:rPr>
              <a:t>diffuse.fragmentshader</a:t>
            </a: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 (2/2)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6C1BAD-6FD0-40D2-AB2D-7D3C7CA5DC9E}"/>
              </a:ext>
            </a:extLst>
          </p:cNvPr>
          <p:cNvSpPr txBox="1">
            <a:spLocks/>
          </p:cNvSpPr>
          <p:nvPr/>
        </p:nvSpPr>
        <p:spPr>
          <a:xfrm>
            <a:off x="421823" y="2011681"/>
            <a:ext cx="11112837" cy="1303295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Replace variable names with </a:t>
            </a:r>
            <a:r>
              <a:rPr lang="en-US" sz="3200" i="1" dirty="0" err="1">
                <a:latin typeface="Calibri" panose="020F0502020204030204" pitchFamily="34" charset="0"/>
                <a:cs typeface="Calibri" panose="020F0502020204030204" pitchFamily="34" charset="0"/>
              </a:rPr>
              <a:t>struct.variablename</a:t>
            </a:r>
            <a:endParaRPr lang="en-US" sz="32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Use both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diffuse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specular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maps (textures) to calculate the diffuse and specular color during the render pass</a:t>
            </a:r>
            <a:endParaRPr lang="en-CA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5A0AA-8EE8-4475-A9F2-755720856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41" y="3543024"/>
            <a:ext cx="11693318" cy="3128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69AFF2-8B30-47EB-ABBA-ABC73CDFF762}"/>
              </a:ext>
            </a:extLst>
          </p:cNvPr>
          <p:cNvSpPr/>
          <p:nvPr/>
        </p:nvSpPr>
        <p:spPr>
          <a:xfrm>
            <a:off x="683046" y="5442331"/>
            <a:ext cx="11160087" cy="48474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7856F4-C07C-D971-C1F7-B7608DF12496}"/>
              </a:ext>
            </a:extLst>
          </p:cNvPr>
          <p:cNvSpPr/>
          <p:nvPr/>
        </p:nvSpPr>
        <p:spPr>
          <a:xfrm>
            <a:off x="3355907" y="4069437"/>
            <a:ext cx="1437157" cy="20111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2C6A84-816F-A765-A9C7-FD0E3AE7AEC5}"/>
              </a:ext>
            </a:extLst>
          </p:cNvPr>
          <p:cNvSpPr/>
          <p:nvPr/>
        </p:nvSpPr>
        <p:spPr>
          <a:xfrm>
            <a:off x="7698469" y="4755884"/>
            <a:ext cx="2560898" cy="2180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B2351-B610-AB25-CD4A-1E87B62A37FD}"/>
              </a:ext>
            </a:extLst>
          </p:cNvPr>
          <p:cNvSpPr/>
          <p:nvPr/>
        </p:nvSpPr>
        <p:spPr>
          <a:xfrm>
            <a:off x="3046083" y="5241219"/>
            <a:ext cx="2349882" cy="20111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C1C9C1-B1B9-C028-F854-B5EF294F83D9}"/>
              </a:ext>
            </a:extLst>
          </p:cNvPr>
          <p:cNvSpPr/>
          <p:nvPr/>
        </p:nvSpPr>
        <p:spPr>
          <a:xfrm>
            <a:off x="7474128" y="5227751"/>
            <a:ext cx="1870839" cy="21458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129620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B48092-4A2C-4E16-B971-9ACADFFF69E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E586370-B0FB-4108-8B4F-329716A22E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03B719-B9A6-4DC9-AA9D-06F16B758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0</TotalTime>
  <Words>1426</Words>
  <Application>Microsoft Office PowerPoint</Application>
  <PresentationFormat>Widescreen</PresentationFormat>
  <Paragraphs>214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Calibri</vt:lpstr>
      <vt:lpstr>Cambria Math</vt:lpstr>
      <vt:lpstr>Gill Sans MT</vt:lpstr>
      <vt:lpstr>Wingdings 2</vt:lpstr>
      <vt:lpstr>Dividend</vt:lpstr>
      <vt:lpstr>Advanced Lighting</vt:lpstr>
      <vt:lpstr>outline</vt:lpstr>
      <vt:lpstr>Lighting maps</vt:lpstr>
      <vt:lpstr>Lighting maps – diffuse maps</vt:lpstr>
      <vt:lpstr>Lighting maps – SPECULAR maps</vt:lpstr>
      <vt:lpstr>Lighting maps – SPECULAR maps</vt:lpstr>
      <vt:lpstr>Materials and lights</vt:lpstr>
      <vt:lpstr>Materials and lights – diffuse.fragmentshader (1/2) </vt:lpstr>
      <vt:lpstr>Materials and lights – diffuse.fragmentshader (2/2) </vt:lpstr>
      <vt:lpstr>Materials and lights – shader.h</vt:lpstr>
      <vt:lpstr>Materials and lights – shader.CPP (1/2)</vt:lpstr>
      <vt:lpstr>Materials and lights – shader.CPP (2/2)</vt:lpstr>
      <vt:lpstr>Materials and lights – MESH.CPP (1/3)</vt:lpstr>
      <vt:lpstr>Materials and lights – MESH.CPP (2/3)</vt:lpstr>
      <vt:lpstr>Materials and lights – MESH.CPP (3/3)</vt:lpstr>
      <vt:lpstr>Materials and lights – GameController.cpP</vt:lpstr>
      <vt:lpstr>Materials and lights – OUTPUT</vt:lpstr>
      <vt:lpstr>Materials and lights – multiple cubes</vt:lpstr>
      <vt:lpstr>Materials and lights – multiple cubes – gamecontroller .h</vt:lpstr>
      <vt:lpstr>Materials and lights – multiple cubes – gamecontroller .CPP (1/3)</vt:lpstr>
      <vt:lpstr>Materials and lights – multiple cubes – gamecontroller .CPP (2/3)</vt:lpstr>
      <vt:lpstr>Materials and lights – multiple cubes – gamecontroller .CPP (3/3)</vt:lpstr>
      <vt:lpstr>Materials and lights – multiple cubes – output)</vt:lpstr>
      <vt:lpstr>Task 1</vt:lpstr>
      <vt:lpstr>Task 2</vt:lpstr>
      <vt:lpstr>Light sources – Directional light</vt:lpstr>
      <vt:lpstr>Light sources – Directional light – diffuse.FRAGMENTshader</vt:lpstr>
      <vt:lpstr>Light sources – Directional light - output</vt:lpstr>
      <vt:lpstr>Light sources – point light</vt:lpstr>
      <vt:lpstr>Light sources – point light</vt:lpstr>
      <vt:lpstr>Light sources – point light</vt:lpstr>
      <vt:lpstr>Light sources – point light – diffuse.fragmentshader</vt:lpstr>
      <vt:lpstr>Light sources – point light – mesh.cpp</vt:lpstr>
      <vt:lpstr>Light sources – point light - OUTPUT</vt:lpstr>
      <vt:lpstr>Light sources – spotlight</vt:lpstr>
      <vt:lpstr>Light sources – spotlight</vt:lpstr>
      <vt:lpstr>Light sources – spotlight – diffuse.fragmentshader (1/2)</vt:lpstr>
      <vt:lpstr>Light sources – spotlight – diffuse.fragmentshader (2/2)</vt:lpstr>
      <vt:lpstr>Light sources – spotlight – gamecontroller.cpp (1/2)</vt:lpstr>
      <vt:lpstr>Light sources – spotlight – gamecontroller.cpp (2/2)</vt:lpstr>
      <vt:lpstr>Light sources – spotlight – camera.cpp</vt:lpstr>
      <vt:lpstr>Light sources – spotlight – MESH.cpp</vt:lpstr>
      <vt:lpstr>Light sources – spotlight – output</vt:lpstr>
      <vt:lpstr>Light sources – spotlight</vt:lpstr>
      <vt:lpstr>Light sources – spotlight – diffuse.fragmentshader</vt:lpstr>
      <vt:lpstr>Light sources – spotlight – output</vt:lpstr>
      <vt:lpstr>Light sources – multiple lights - diffuse.fragmentshader </vt:lpstr>
      <vt:lpstr>Light sources – multiple lights – Mesh.H (1/2)</vt:lpstr>
      <vt:lpstr>Light sources – multiple lights – Mesh.H (2/2)</vt:lpstr>
      <vt:lpstr>Light sources – multiple lights – Mesh.CPP (1/2)</vt:lpstr>
      <vt:lpstr>Light sources – multiple lights – Mesh.CPP (2/2)</vt:lpstr>
      <vt:lpstr>Light sources – multiple lights – gamecontroller.cpp</vt:lpstr>
      <vt:lpstr>Light sources – multiple lights - output</vt:lpstr>
      <vt:lpstr>Task 3</vt:lpstr>
      <vt:lpstr>Task 4</vt:lpstr>
      <vt:lpstr>Task 5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2020-08-16T23:15:02Z</dcterms:created>
  <dcterms:modified xsi:type="dcterms:W3CDTF">2022-11-11T13:39:03Z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